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0" r:id="rId4"/>
    <p:sldId id="271" r:id="rId5"/>
    <p:sldId id="267" r:id="rId6"/>
    <p:sldId id="270" r:id="rId7"/>
    <p:sldId id="272" r:id="rId8"/>
    <p:sldId id="275" r:id="rId9"/>
    <p:sldId id="274" r:id="rId10"/>
    <p:sldId id="269" r:id="rId11"/>
  </p:sldIdLst>
  <p:sldSz cx="12192000" cy="6858000"/>
  <p:notesSz cx="6792913" cy="99250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C1C3-CDCA-4CDC-AA20-545AD9DB4647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CA5D1-BEB9-4CCD-AAF3-B29323E519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1234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C1C3-CDCA-4CDC-AA20-545AD9DB4647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CA5D1-BEB9-4CCD-AAF3-B29323E519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6679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C1C3-CDCA-4CDC-AA20-545AD9DB4647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CA5D1-BEB9-4CCD-AAF3-B29323E519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1322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C1C3-CDCA-4CDC-AA20-545AD9DB4647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CA5D1-BEB9-4CCD-AAF3-B29323E519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528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C1C3-CDCA-4CDC-AA20-545AD9DB4647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CA5D1-BEB9-4CCD-AAF3-B29323E519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1552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C1C3-CDCA-4CDC-AA20-545AD9DB4647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CA5D1-BEB9-4CCD-AAF3-B29323E519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0169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C1C3-CDCA-4CDC-AA20-545AD9DB4647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CA5D1-BEB9-4CCD-AAF3-B29323E519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3053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C1C3-CDCA-4CDC-AA20-545AD9DB4647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CA5D1-BEB9-4CCD-AAF3-B29323E519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5617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C1C3-CDCA-4CDC-AA20-545AD9DB4647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CA5D1-BEB9-4CCD-AAF3-B29323E519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463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C1C3-CDCA-4CDC-AA20-545AD9DB4647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CA5D1-BEB9-4CCD-AAF3-B29323E519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1157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CC1C3-CDCA-4CDC-AA20-545AD9DB4647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CA5D1-BEB9-4CCD-AAF3-B29323E519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1254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CC1C3-CDCA-4CDC-AA20-545AD9DB4647}" type="datetimeFigureOut">
              <a:rPr lang="fr-FR" smtClean="0"/>
              <a:t>28/02/2020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CA5D1-BEB9-4CCD-AAF3-B29323E519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8844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latin typeface="Garamond" panose="02020404030301010803" pitchFamily="18" charset="0"/>
              </a:rPr>
              <a:t>Etude actuarielle 2020</a:t>
            </a:r>
            <a:endParaRPr lang="fr-FR" dirty="0">
              <a:latin typeface="Garamond" panose="02020404030301010803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latin typeface="Garamond" panose="02020404030301010803" pitchFamily="18" charset="0"/>
              </a:rPr>
              <a:t>Deuxième étape</a:t>
            </a:r>
          </a:p>
          <a:p>
            <a:r>
              <a:rPr lang="fr-FR" dirty="0" smtClean="0">
                <a:latin typeface="Garamond" panose="02020404030301010803" pitchFamily="18" charset="0"/>
              </a:rPr>
              <a:t>« nouvelle grille de cotisations »</a:t>
            </a:r>
            <a:endParaRPr lang="fr-FR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2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400" dirty="0" smtClean="0">
                <a:latin typeface="Garamond" panose="02020404030301010803" pitchFamily="18" charset="0"/>
              </a:rPr>
              <a:t>Echanges libres</a:t>
            </a:r>
          </a:p>
          <a:p>
            <a:pPr marL="0" indent="0" algn="ctr">
              <a:buNone/>
            </a:pPr>
            <a:endParaRPr lang="fr-FR" sz="4400" dirty="0" smtClea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445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400" dirty="0" smtClean="0">
                <a:latin typeface="Garamond" panose="02020404030301010803" pitchFamily="18" charset="0"/>
              </a:rPr>
              <a:t>Nouvelle grille de cotisations</a:t>
            </a:r>
          </a:p>
        </p:txBody>
      </p:sp>
    </p:spTree>
    <p:extLst>
      <p:ext uri="{BB962C8B-B14F-4D97-AF65-F5344CB8AC3E}">
        <p14:creationId xmlns:p14="http://schemas.microsoft.com/office/powerpoint/2010/main" val="130910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Garamond" panose="02020404030301010803" pitchFamily="18" charset="0"/>
              </a:rPr>
              <a:t>Hypothèses </a:t>
            </a:r>
            <a:r>
              <a:rPr lang="fr-FR" dirty="0">
                <a:latin typeface="Garamond" panose="02020404030301010803" pitchFamily="18" charset="0"/>
              </a:rPr>
              <a:t>retenues pour nouvelle grille des cotisations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690687"/>
            <a:ext cx="10405533" cy="4981045"/>
          </a:xfrm>
        </p:spPr>
        <p:txBody>
          <a:bodyPr>
            <a:normAutofit/>
          </a:bodyPr>
          <a:lstStyle/>
          <a:p>
            <a:endParaRPr lang="fr-FR" sz="2600" dirty="0" smtClean="0">
              <a:latin typeface="Garamond" panose="02020404030301010803" pitchFamily="18" charset="0"/>
            </a:endParaRPr>
          </a:p>
          <a:p>
            <a:r>
              <a:rPr lang="fr-FR" sz="2600" dirty="0" smtClean="0">
                <a:latin typeface="Garamond" panose="02020404030301010803" pitchFamily="18" charset="0"/>
              </a:rPr>
              <a:t>Déficit de 50 000 € correspond à l’écart actuel entre la subvention de la Banque et les coûts de fonctionnement. </a:t>
            </a:r>
          </a:p>
          <a:p>
            <a:endParaRPr lang="fr-FR" sz="2600" dirty="0" smtClean="0">
              <a:latin typeface="Garamond" panose="02020404030301010803" pitchFamily="18" charset="0"/>
            </a:endParaRPr>
          </a:p>
          <a:p>
            <a:r>
              <a:rPr lang="fr-FR" sz="2600" dirty="0" smtClean="0">
                <a:latin typeface="Garamond" panose="02020404030301010803" pitchFamily="18" charset="0"/>
              </a:rPr>
              <a:t>Maintien de cet écart pour toutes les années à venir.</a:t>
            </a:r>
          </a:p>
          <a:p>
            <a:pPr marL="457200" lvl="1" indent="0">
              <a:buNone/>
            </a:pPr>
            <a:endParaRPr lang="fr-FR" dirty="0">
              <a:latin typeface="Garamond" panose="02020404030301010803" pitchFamily="18" charset="0"/>
            </a:endParaRPr>
          </a:p>
          <a:p>
            <a:r>
              <a:rPr lang="fr-FR" sz="2600" dirty="0" smtClean="0">
                <a:latin typeface="Garamond" panose="02020404030301010803" pitchFamily="18" charset="0"/>
              </a:rPr>
              <a:t>Cibles retenues (équilibre ou déficit de 50 k€ annuel) identiques pour les calculs nouvelle grille</a:t>
            </a:r>
            <a:r>
              <a:rPr lang="fr-FR" dirty="0" smtClean="0">
                <a:latin typeface="Garamond" panose="02020404030301010803" pitchFamily="18" charset="0"/>
              </a:rPr>
              <a:t>.</a:t>
            </a:r>
          </a:p>
          <a:p>
            <a:endParaRPr lang="fr-FR" dirty="0">
              <a:latin typeface="Garamond" panose="02020404030301010803" pitchFamily="18" charset="0"/>
            </a:endParaRPr>
          </a:p>
          <a:p>
            <a:r>
              <a:rPr lang="fr-FR" dirty="0" smtClean="0">
                <a:latin typeface="Garamond" panose="02020404030301010803" pitchFamily="18" charset="0"/>
              </a:rPr>
              <a:t>Début des augmentations en 2022.</a:t>
            </a:r>
          </a:p>
          <a:p>
            <a:endParaRPr lang="fr-FR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fr-FR" dirty="0" smtClean="0">
              <a:latin typeface="Garamond" panose="02020404030301010803" pitchFamily="18" charset="0"/>
            </a:endParaRPr>
          </a:p>
          <a:p>
            <a:pPr marL="457200" lvl="1" indent="0">
              <a:buNone/>
            </a:pPr>
            <a:endParaRPr lang="fr-FR" dirty="0" smtClean="0">
              <a:latin typeface="Garamond" panose="02020404030301010803" pitchFamily="18" charset="0"/>
            </a:endParaRPr>
          </a:p>
          <a:p>
            <a:pPr marL="457200" lvl="1" indent="0">
              <a:buNone/>
            </a:pPr>
            <a:endParaRPr lang="fr-FR" dirty="0" smtClean="0">
              <a:latin typeface="Garamond" panose="02020404030301010803" pitchFamily="18" charset="0"/>
            </a:endParaRPr>
          </a:p>
          <a:p>
            <a:pPr marL="457200" lvl="1" indent="0">
              <a:buNone/>
            </a:pPr>
            <a:endParaRPr lang="fr-FR" dirty="0" smtClean="0">
              <a:latin typeface="Garamond" panose="02020404030301010803" pitchFamily="18" charset="0"/>
            </a:endParaRPr>
          </a:p>
          <a:p>
            <a:pPr marL="457200" lvl="1" indent="0">
              <a:buNone/>
            </a:pPr>
            <a:endParaRPr lang="fr-FR" dirty="0" smtClea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59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Garamond" panose="02020404030301010803" pitchFamily="18" charset="0"/>
              </a:rPr>
              <a:t>Première conclusion </a:t>
            </a:r>
            <a:endParaRPr lang="fr-FR" dirty="0">
              <a:latin typeface="Garamond" panose="02020404030301010803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>
                <a:latin typeface="Garamond" panose="02020404030301010803" pitchFamily="18" charset="0"/>
              </a:rPr>
              <a:t>Utiliser une grille statique sur 9 ans (2022-2030) entraîne un gain annuel de 2022 à 2025 et permet de limiter le déficit à environ 550 000 € sur les 11 années de la projection.</a:t>
            </a:r>
          </a:p>
          <a:p>
            <a:endParaRPr lang="fr-FR" dirty="0">
              <a:latin typeface="Garamond" panose="02020404030301010803" pitchFamily="18" charset="0"/>
            </a:endParaRPr>
          </a:p>
          <a:p>
            <a:r>
              <a:rPr lang="fr-FR" dirty="0">
                <a:latin typeface="Garamond" panose="02020404030301010803" pitchFamily="18" charset="0"/>
              </a:rPr>
              <a:t>Utiliser une grille statique sur </a:t>
            </a:r>
            <a:r>
              <a:rPr lang="fr-FR" dirty="0" smtClean="0">
                <a:latin typeface="Garamond" panose="02020404030301010803" pitchFamily="18" charset="0"/>
              </a:rPr>
              <a:t>5 </a:t>
            </a:r>
            <a:r>
              <a:rPr lang="fr-FR" dirty="0">
                <a:latin typeface="Garamond" panose="02020404030301010803" pitchFamily="18" charset="0"/>
              </a:rPr>
              <a:t>ans (</a:t>
            </a:r>
            <a:r>
              <a:rPr lang="fr-FR" dirty="0" smtClean="0">
                <a:latin typeface="Garamond" panose="02020404030301010803" pitchFamily="18" charset="0"/>
              </a:rPr>
              <a:t>2022-2025) imposera de facto une hausse importante sur les années 2026-2030 pour contenir le déficit à  250 </a:t>
            </a:r>
            <a:r>
              <a:rPr lang="fr-FR" dirty="0">
                <a:latin typeface="Garamond" panose="02020404030301010803" pitchFamily="18" charset="0"/>
              </a:rPr>
              <a:t>000 € sur les </a:t>
            </a:r>
            <a:r>
              <a:rPr lang="fr-FR" dirty="0" smtClean="0">
                <a:latin typeface="Garamond" panose="02020404030301010803" pitchFamily="18" charset="0"/>
              </a:rPr>
              <a:t>années 2026-2030.</a:t>
            </a:r>
            <a:endParaRPr lang="fr-FR" dirty="0">
              <a:latin typeface="Garamond" panose="02020404030301010803" pitchFamily="18" charset="0"/>
            </a:endParaRPr>
          </a:p>
          <a:p>
            <a:endParaRPr lang="fr-FR" dirty="0" smtClean="0">
              <a:latin typeface="Garamond" panose="02020404030301010803" pitchFamily="18" charset="0"/>
            </a:endParaRPr>
          </a:p>
          <a:p>
            <a:pPr marL="0" indent="0">
              <a:buNone/>
            </a:pPr>
            <a:r>
              <a:rPr lang="fr-FR" dirty="0" smtClean="0">
                <a:latin typeface="Garamond" panose="02020404030301010803" pitchFamily="18" charset="0"/>
                <a:sym typeface="Wingdings" panose="05000000000000000000" pitchFamily="2" charset="2"/>
              </a:rPr>
              <a:t> Intuitivement, il faut prévoir des augmentations par palier environ tous les 2-3 ans. Même conclusion que l’étude classique.</a:t>
            </a:r>
            <a:endParaRPr lang="fr-FR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9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Garamond" panose="02020404030301010803" pitchFamily="18" charset="0"/>
              </a:rPr>
              <a:t>Premier scénario retenu : 2020-2025</a:t>
            </a:r>
            <a:endParaRPr lang="fr-FR" dirty="0">
              <a:latin typeface="Garamond" panose="02020404030301010803" pitchFamily="18" charset="0"/>
            </a:endParaRP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7617" y="1825625"/>
            <a:ext cx="1025676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75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Garamond" panose="02020404030301010803" pitchFamily="18" charset="0"/>
              </a:rPr>
              <a:t>Deuxième scénario retenu : 2020-2030</a:t>
            </a:r>
            <a:endParaRPr lang="fr-FR" dirty="0">
              <a:latin typeface="Garamond" panose="02020404030301010803" pitchFamily="18" charset="0"/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0627" y="1778000"/>
            <a:ext cx="11089817" cy="447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55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Garamond" panose="02020404030301010803" pitchFamily="18" charset="0"/>
              </a:rPr>
              <a:t>Avec la nouvelle grille, ceux qui perdent </a:t>
            </a:r>
            <a:r>
              <a:rPr lang="fr-FR" dirty="0" err="1" smtClean="0">
                <a:latin typeface="Garamond" panose="02020404030301010803" pitchFamily="18" charset="0"/>
              </a:rPr>
              <a:t>perdent</a:t>
            </a:r>
            <a:r>
              <a:rPr lang="fr-FR" dirty="0" smtClean="0">
                <a:latin typeface="Garamond" panose="02020404030301010803" pitchFamily="18" charset="0"/>
              </a:rPr>
              <a:t> combien? </a:t>
            </a:r>
            <a:endParaRPr lang="fr-FR" dirty="0">
              <a:latin typeface="Garamond" panose="02020404030301010803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>
                <a:latin typeface="Garamond" panose="02020404030301010803" pitchFamily="18" charset="0"/>
              </a:rPr>
              <a:t>Par facilité, le cas défavorable retenu est le passage de tranche d’âge </a:t>
            </a:r>
            <a:r>
              <a:rPr lang="fr-FR" dirty="0" smtClean="0">
                <a:latin typeface="Garamond" panose="02020404030301010803" pitchFamily="18" charset="0"/>
              </a:rPr>
              <a:t>en 2022 </a:t>
            </a:r>
            <a:r>
              <a:rPr lang="fr-FR" dirty="0">
                <a:latin typeface="Garamond" panose="02020404030301010803" pitchFamily="18" charset="0"/>
              </a:rPr>
              <a:t>et seul sera analysé le scenario 9 (2020-2030 avec 550 000 € de déficit accepté).</a:t>
            </a: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pPr>
              <a:buFont typeface="Wingdings" panose="05000000000000000000" pitchFamily="2" charset="2"/>
              <a:buChar char="è"/>
            </a:pPr>
            <a:r>
              <a:rPr lang="fr-FR" dirty="0" smtClean="0">
                <a:latin typeface="Garamond" panose="02020404030301010803" pitchFamily="18" charset="0"/>
              </a:rPr>
              <a:t>L’écart entre les deux </a:t>
            </a:r>
            <a:r>
              <a:rPr lang="fr-FR" dirty="0" smtClean="0">
                <a:latin typeface="Garamond" panose="02020404030301010803" pitchFamily="18" charset="0"/>
              </a:rPr>
              <a:t>grilles de cotisations </a:t>
            </a:r>
            <a:r>
              <a:rPr lang="fr-FR" dirty="0" smtClean="0">
                <a:latin typeface="Garamond" panose="02020404030301010803" pitchFamily="18" charset="0"/>
              </a:rPr>
              <a:t>est de 54 € sur 11 ans pour une personne de plus de 70 ans. Par rapport à 2020, l’écart est de </a:t>
            </a:r>
            <a:r>
              <a:rPr lang="fr-FR" dirty="0">
                <a:latin typeface="Garamond" panose="02020404030301010803" pitchFamily="18" charset="0"/>
              </a:rPr>
              <a:t>2</a:t>
            </a:r>
            <a:r>
              <a:rPr lang="fr-FR" dirty="0" smtClean="0">
                <a:latin typeface="Garamond" panose="02020404030301010803" pitchFamily="18" charset="0"/>
              </a:rPr>
              <a:t>34 </a:t>
            </a:r>
            <a:r>
              <a:rPr lang="fr-FR" dirty="0" smtClean="0">
                <a:latin typeface="Garamond" panose="02020404030301010803" pitchFamily="18" charset="0"/>
              </a:rPr>
              <a:t>€.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1399" y="2875144"/>
            <a:ext cx="9649201" cy="225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7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Garamond" panose="02020404030301010803" pitchFamily="18" charset="0"/>
              </a:rPr>
              <a:t>Cotisations viagères actuelles</a:t>
            </a:r>
            <a:endParaRPr lang="fr-FR" dirty="0">
              <a:latin typeface="Garamond" panose="02020404030301010803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690687"/>
            <a:ext cx="10405533" cy="4981045"/>
          </a:xfrm>
        </p:spPr>
        <p:txBody>
          <a:bodyPr>
            <a:noAutofit/>
          </a:bodyPr>
          <a:lstStyle/>
          <a:p>
            <a:r>
              <a:rPr lang="fr-FR" sz="2400" dirty="0" smtClean="0">
                <a:latin typeface="Garamond" panose="02020404030301010803" pitchFamily="18" charset="0"/>
              </a:rPr>
              <a:t>Un adhérent depuis 1949 a payé 2 358€ euros de cotisations. Si il a adhéré à 20 ans, il a aujourd’hui 91 ans. L’écart avec l’indemnité de 3 800 € est de 1 242 € soit environ 10 ans de cotisations à 124 €.</a:t>
            </a:r>
          </a:p>
          <a:p>
            <a:endParaRPr lang="fr-FR" sz="2600" dirty="0" smtClean="0">
              <a:latin typeface="Garamond" panose="02020404030301010803" pitchFamily="18" charset="0"/>
            </a:endParaRPr>
          </a:p>
          <a:p>
            <a:r>
              <a:rPr lang="fr-FR" sz="2400" dirty="0" smtClean="0">
                <a:latin typeface="Garamond" panose="02020404030301010803" pitchFamily="18" charset="0"/>
              </a:rPr>
              <a:t>A aujourd’hui et sans changement de cotisations à partir de 2022, les cotisations viagères sont les suivantes dans les cas les plus défavorables :</a:t>
            </a:r>
          </a:p>
          <a:p>
            <a:pPr marL="0" indent="0">
              <a:buNone/>
            </a:pPr>
            <a:endParaRPr lang="fr-FR" sz="2400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fr-FR" sz="2400" dirty="0" smtClean="0">
              <a:latin typeface="Garamond" panose="02020404030301010803" pitchFamily="18" charset="0"/>
            </a:endParaRPr>
          </a:p>
          <a:p>
            <a:pPr marL="457200" lvl="1" indent="0">
              <a:buNone/>
            </a:pPr>
            <a:endParaRPr lang="fr-FR" sz="2600" dirty="0" smtClean="0">
              <a:latin typeface="Garamond" panose="02020404030301010803" pitchFamily="18" charset="0"/>
            </a:endParaRPr>
          </a:p>
          <a:p>
            <a:pPr marL="0" lvl="1" indent="0">
              <a:buNone/>
            </a:pPr>
            <a:endParaRPr lang="fr-FR" sz="2600" dirty="0" smtClean="0">
              <a:latin typeface="Garamond" panose="02020404030301010803" pitchFamily="18" charset="0"/>
            </a:endParaRPr>
          </a:p>
          <a:p>
            <a:pPr marL="0" lvl="1" indent="0">
              <a:buNone/>
            </a:pPr>
            <a:endParaRPr lang="fr-FR" sz="2600" dirty="0" smtClean="0">
              <a:latin typeface="Garamond" panose="02020404030301010803" pitchFamily="18" charset="0"/>
            </a:endParaRPr>
          </a:p>
          <a:p>
            <a:pPr marL="0" lvl="1" indent="0">
              <a:buNone/>
            </a:pPr>
            <a:endParaRPr lang="fr-FR" sz="2600" dirty="0">
              <a:latin typeface="Garamond" panose="02020404030301010803" pitchFamily="18" charset="0"/>
            </a:endParaRPr>
          </a:p>
          <a:p>
            <a:pPr marL="0" lvl="1" indent="0">
              <a:buNone/>
            </a:pPr>
            <a:endParaRPr lang="fr-FR" sz="2600" dirty="0" smtClean="0">
              <a:latin typeface="Garamond" panose="02020404030301010803" pitchFamily="18" charset="0"/>
            </a:endParaRPr>
          </a:p>
          <a:p>
            <a:pPr marL="0" lvl="1" indent="0">
              <a:buNone/>
            </a:pPr>
            <a:endParaRPr lang="fr-FR" sz="2600" dirty="0">
              <a:latin typeface="Garamond" panose="02020404030301010803" pitchFamily="18" charset="0"/>
            </a:endParaRPr>
          </a:p>
          <a:p>
            <a:pPr marL="0" lvl="1" indent="0">
              <a:buNone/>
            </a:pPr>
            <a:endParaRPr lang="fr-FR" sz="2600" dirty="0" smtClean="0">
              <a:latin typeface="Garamond" panose="02020404030301010803" pitchFamily="18" charset="0"/>
            </a:endParaRPr>
          </a:p>
          <a:p>
            <a:pPr marL="0" lvl="1" indent="0">
              <a:buNone/>
            </a:pPr>
            <a:endParaRPr lang="fr-FR" sz="2600" dirty="0" smtClean="0">
              <a:latin typeface="Garamond" panose="02020404030301010803" pitchFamily="18" charset="0"/>
            </a:endParaRPr>
          </a:p>
          <a:p>
            <a:pPr marL="0" lvl="1" indent="0">
              <a:buNone/>
            </a:pPr>
            <a:endParaRPr lang="fr-FR" sz="2600" dirty="0">
              <a:latin typeface="Garamond" panose="02020404030301010803" pitchFamily="18" charset="0"/>
            </a:endParaRPr>
          </a:p>
          <a:p>
            <a:pPr marL="0" lvl="1" indent="0">
              <a:buNone/>
            </a:pPr>
            <a:endParaRPr lang="fr-FR" sz="2600" dirty="0" smtClean="0">
              <a:latin typeface="Garamond" panose="02020404030301010803" pitchFamily="18" charset="0"/>
            </a:endParaRPr>
          </a:p>
          <a:p>
            <a:pPr marL="0" lvl="1" indent="0">
              <a:buNone/>
            </a:pPr>
            <a:endParaRPr lang="fr-FR" sz="2600" dirty="0">
              <a:latin typeface="Garamond" panose="02020404030301010803" pitchFamily="18" charset="0"/>
            </a:endParaRPr>
          </a:p>
          <a:p>
            <a:pPr marL="0" lvl="1" indent="0">
              <a:buNone/>
            </a:pPr>
            <a:endParaRPr lang="fr-FR" sz="2600" dirty="0" smtClean="0">
              <a:latin typeface="Garamond" panose="02020404030301010803" pitchFamily="18" charset="0"/>
            </a:endParaRPr>
          </a:p>
          <a:p>
            <a:pPr marL="0" lvl="1" indent="0">
              <a:buNone/>
            </a:pPr>
            <a:endParaRPr lang="fr-FR" sz="2600" dirty="0" smtClean="0">
              <a:latin typeface="Garamond" panose="02020404030301010803" pitchFamily="18" charset="0"/>
            </a:endParaRPr>
          </a:p>
          <a:p>
            <a:pPr marL="0" lvl="1" indent="0">
              <a:buNone/>
            </a:pPr>
            <a:endParaRPr lang="fr-FR" sz="2600" dirty="0">
              <a:latin typeface="Garamond" panose="02020404030301010803" pitchFamily="18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6598" y="4367475"/>
            <a:ext cx="5977201" cy="173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5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Conclusions complémentaires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Utiliser une tranche d’âge permet de ne pas pénaliser les moins de 70 ans et de ne pas augmenter scandaleusement les cotisations de nos adhérents les plus anciens.</a:t>
            </a:r>
          </a:p>
          <a:p>
            <a:endParaRPr lang="fr-FR" dirty="0"/>
          </a:p>
          <a:p>
            <a:r>
              <a:rPr lang="fr-FR" dirty="0" smtClean="0"/>
              <a:t>Les cotisations par tranche d’âge méritent d’être affinées ainsi que la stratégie d’augmentation définie (rythme des augmentations, revue des données régulières…). </a:t>
            </a:r>
            <a:endParaRPr lang="fr-FR" dirty="0"/>
          </a:p>
          <a:p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sym typeface="Wingdings" panose="05000000000000000000" pitchFamily="2" charset="2"/>
              </a:rPr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5834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</TotalTime>
  <Words>390</Words>
  <Application>Microsoft Office PowerPoint</Application>
  <PresentationFormat>Grand écran</PresentationFormat>
  <Paragraphs>60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Garamond</vt:lpstr>
      <vt:lpstr>Wingdings</vt:lpstr>
      <vt:lpstr>Thème Office</vt:lpstr>
      <vt:lpstr>Etude actuarielle 2020</vt:lpstr>
      <vt:lpstr>Présentation PowerPoint</vt:lpstr>
      <vt:lpstr>Hypothèses retenues pour nouvelle grille des cotisations</vt:lpstr>
      <vt:lpstr>Première conclusion </vt:lpstr>
      <vt:lpstr>Premier scénario retenu : 2020-2025</vt:lpstr>
      <vt:lpstr>Deuxième scénario retenu : 2020-2030</vt:lpstr>
      <vt:lpstr>Avec la nouvelle grille, ceux qui perdent perdent combien? </vt:lpstr>
      <vt:lpstr>Cotisations viagères actuelles</vt:lpstr>
      <vt:lpstr>Conclusions complémentaires 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Etude actuarielle</dc:title>
  <dc:creator>yves</dc:creator>
  <cp:lastModifiedBy>yves</cp:lastModifiedBy>
  <cp:revision>48</cp:revision>
  <cp:lastPrinted>2020-02-07T13:08:59Z</cp:lastPrinted>
  <dcterms:created xsi:type="dcterms:W3CDTF">2020-01-29T13:18:59Z</dcterms:created>
  <dcterms:modified xsi:type="dcterms:W3CDTF">2020-02-28T13:47:30Z</dcterms:modified>
</cp:coreProperties>
</file>