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1" r:id="rId8"/>
    <p:sldId id="263" r:id="rId9"/>
    <p:sldId id="264" r:id="rId10"/>
    <p:sldId id="266" r:id="rId11"/>
    <p:sldId id="265" r:id="rId12"/>
  </p:sldIdLst>
  <p:sldSz cx="12192000" cy="6858000"/>
  <p:notesSz cx="6792913" cy="99250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1234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6679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1322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528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1552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016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3053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5617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463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1157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1254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8844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latin typeface="Garamond" panose="02020404030301010803" pitchFamily="18" charset="0"/>
              </a:rPr>
              <a:t>Etude actuarielle 2020</a:t>
            </a:r>
            <a:endParaRPr lang="fr-FR" dirty="0">
              <a:latin typeface="Garamond" panose="02020404030301010803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latin typeface="Garamond" panose="02020404030301010803" pitchFamily="18" charset="0"/>
              </a:rPr>
              <a:t>Première </a:t>
            </a:r>
            <a:r>
              <a:rPr lang="fr-FR" smtClean="0">
                <a:latin typeface="Garamond" panose="02020404030301010803" pitchFamily="18" charset="0"/>
              </a:rPr>
              <a:t>étape </a:t>
            </a:r>
          </a:p>
          <a:p>
            <a:r>
              <a:rPr lang="fr-FR" smtClean="0">
                <a:latin typeface="Garamond" panose="02020404030301010803" pitchFamily="18" charset="0"/>
              </a:rPr>
              <a:t>«</a:t>
            </a:r>
            <a:r>
              <a:rPr lang="fr-FR" dirty="0" smtClean="0">
                <a:latin typeface="Garamond" panose="02020404030301010803" pitchFamily="18" charset="0"/>
              </a:rPr>
              <a:t> </a:t>
            </a:r>
            <a:r>
              <a:rPr lang="fr-FR" smtClean="0">
                <a:latin typeface="Garamond" panose="02020404030301010803" pitchFamily="18" charset="0"/>
              </a:rPr>
              <a:t>à l’identique »</a:t>
            </a:r>
            <a:endParaRPr lang="fr-FR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2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94266" y="623357"/>
            <a:ext cx="10253133" cy="5235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4400" dirty="0" smtClean="0">
                <a:latin typeface="Garamond" panose="02020404030301010803" pitchFamily="18" charset="0"/>
              </a:rPr>
              <a:t>Conclusion de cette étude actuarielle</a:t>
            </a:r>
          </a:p>
          <a:p>
            <a:pPr marL="0" indent="0">
              <a:buNone/>
            </a:pPr>
            <a:endParaRPr lang="fr-FR" sz="4400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fr-FR" sz="4000" dirty="0" smtClean="0">
                <a:latin typeface="Garamond" panose="02020404030301010803" pitchFamily="18" charset="0"/>
              </a:rPr>
              <a:t>Notre grille de cotisations ne permet plus de faire face au vieillissement de la population de la mutuelle sans pénaliser les moins de 70 ans.</a:t>
            </a:r>
          </a:p>
        </p:txBody>
      </p:sp>
    </p:spTree>
    <p:extLst>
      <p:ext uri="{BB962C8B-B14F-4D97-AF65-F5344CB8AC3E}">
        <p14:creationId xmlns:p14="http://schemas.microsoft.com/office/powerpoint/2010/main" val="41219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51934" y="1258357"/>
            <a:ext cx="9440334" cy="42280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600" dirty="0" smtClean="0">
                <a:latin typeface="Garamond" panose="02020404030301010803" pitchFamily="18" charset="0"/>
              </a:rPr>
              <a:t>Une réflexion sur une cotisation basée à la fois sur l’âge d’adhésion et sur l’âge de l’adhérent a été engagée avec la société Actuarielles et 3 administrateurs.</a:t>
            </a:r>
          </a:p>
          <a:p>
            <a:pPr marL="0" indent="0">
              <a:buNone/>
            </a:pPr>
            <a:endParaRPr lang="fr-FR" sz="36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fr-FR" sz="3600" dirty="0" smtClean="0">
                <a:latin typeface="Garamond" panose="02020404030301010803" pitchFamily="18" charset="0"/>
              </a:rPr>
              <a:t>La piste d’une différentiation entre les actifs Banque de France et les non actifs a été temporairement écartée.  </a:t>
            </a:r>
          </a:p>
        </p:txBody>
      </p:sp>
    </p:spTree>
    <p:extLst>
      <p:ext uri="{BB962C8B-B14F-4D97-AF65-F5344CB8AC3E}">
        <p14:creationId xmlns:p14="http://schemas.microsoft.com/office/powerpoint/2010/main" val="372772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sz="2800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fr-FR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fr-FR" sz="4400" dirty="0" smtClean="0">
                <a:latin typeface="Garamond" panose="02020404030301010803" pitchFamily="18" charset="0"/>
              </a:rPr>
              <a:t>Comparaison étude actuelle/étude fin 2016</a:t>
            </a:r>
            <a:endParaRPr lang="fr-FR" sz="4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50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Garamond" panose="02020404030301010803" pitchFamily="18" charset="0"/>
              </a:rPr>
              <a:t>Au niveau des personnes couvertes</a:t>
            </a:r>
            <a:endParaRPr lang="fr-FR" dirty="0">
              <a:latin typeface="Garamond" panose="02020404030301010803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600" dirty="0" smtClean="0">
                <a:latin typeface="Garamond" panose="02020404030301010803" pitchFamily="18" charset="0"/>
              </a:rPr>
              <a:t>Evolution de la population de la Mutuelle</a:t>
            </a:r>
            <a:endParaRPr lang="fr-FR" dirty="0" smtClean="0">
              <a:latin typeface="Garamond" panose="02020404030301010803" pitchFamily="18" charset="0"/>
            </a:endParaRPr>
          </a:p>
          <a:p>
            <a:pPr lvl="1"/>
            <a:r>
              <a:rPr lang="fr-FR" dirty="0" smtClean="0">
                <a:latin typeface="Garamond" panose="02020404030301010803" pitchFamily="18" charset="0"/>
              </a:rPr>
              <a:t>Peu d’écart entre ce qui était prévue en 2016 pour fin 2019 (15 257 personnes) et la réalité (15 245 personnes). </a:t>
            </a:r>
          </a:p>
          <a:p>
            <a:pPr lvl="1"/>
            <a:r>
              <a:rPr lang="fr-FR" dirty="0" smtClean="0">
                <a:latin typeface="Garamond" panose="02020404030301010803" pitchFamily="18" charset="0"/>
              </a:rPr>
              <a:t>Age moyen du portefeuille en baisse : 70 ans contre 70,5 ans estimé.</a:t>
            </a:r>
          </a:p>
          <a:p>
            <a:pPr lvl="1"/>
            <a:r>
              <a:rPr lang="fr-FR" dirty="0" smtClean="0">
                <a:latin typeface="Garamond" panose="02020404030301010803" pitchFamily="18" charset="0"/>
              </a:rPr>
              <a:t>Baisse de l‘âge actuariel de 79,7 à 78,7.</a:t>
            </a:r>
          </a:p>
          <a:p>
            <a:pPr lvl="1"/>
            <a:endParaRPr lang="fr-FR" dirty="0">
              <a:latin typeface="Garamond" panose="02020404030301010803" pitchFamily="18" charset="0"/>
            </a:endParaRPr>
          </a:p>
          <a:p>
            <a:r>
              <a:rPr lang="fr-FR" sz="2600" dirty="0" smtClean="0">
                <a:latin typeface="Garamond" panose="02020404030301010803" pitchFamily="18" charset="0"/>
              </a:rPr>
              <a:t>Prévision des décès à venir</a:t>
            </a:r>
            <a:endParaRPr lang="fr-FR" dirty="0" smtClean="0">
              <a:latin typeface="Garamond" panose="02020404030301010803" pitchFamily="18" charset="0"/>
            </a:endParaRPr>
          </a:p>
          <a:p>
            <a:pPr lvl="1"/>
            <a:r>
              <a:rPr lang="fr-FR" dirty="0" smtClean="0">
                <a:latin typeface="Garamond" panose="02020404030301010803" pitchFamily="18" charset="0"/>
              </a:rPr>
              <a:t>Autour de 378 décès par an de 2020 à 2025 contre 390 dans l’étude précédente.</a:t>
            </a:r>
          </a:p>
          <a:p>
            <a:pPr lvl="1"/>
            <a:endParaRPr lang="fr-FR" dirty="0" smtClean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r>
              <a:rPr lang="fr-FR" sz="2600" dirty="0" smtClean="0">
                <a:latin typeface="Garamond" panose="02020404030301010803" pitchFamily="18" charset="0"/>
              </a:rPr>
              <a:t>Conclusion : La situation de la Mutuelle ne s’est pas aggravée même si la population a baissé de 1 200 personnes. </a:t>
            </a:r>
            <a:endParaRPr lang="fr-FR" sz="26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93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Garamond" panose="02020404030301010803" pitchFamily="18" charset="0"/>
              </a:rPr>
              <a:t>Au niveau des scenarios 1 et 3 horizon 2025</a:t>
            </a:r>
            <a:endParaRPr lang="fr-FR" dirty="0">
              <a:latin typeface="Garamond" panose="02020404030301010803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690687"/>
            <a:ext cx="10405533" cy="4981045"/>
          </a:xfrm>
        </p:spPr>
        <p:txBody>
          <a:bodyPr>
            <a:noAutofit/>
          </a:bodyPr>
          <a:lstStyle/>
          <a:p>
            <a:r>
              <a:rPr lang="fr-FR" sz="2600" dirty="0" smtClean="0">
                <a:latin typeface="Garamond" panose="02020404030301010803" pitchFamily="18" charset="0"/>
              </a:rPr>
              <a:t>Scenario 1 Augmentation cotisation 1 avec capital décès de 3800 euros et équilibre technique.</a:t>
            </a:r>
          </a:p>
          <a:p>
            <a:pPr marL="457200" lvl="1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pPr marL="457200" lvl="1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r>
              <a:rPr lang="fr-FR" sz="2600" dirty="0" smtClean="0">
                <a:latin typeface="Garamond" panose="02020404030301010803" pitchFamily="18" charset="0"/>
              </a:rPr>
              <a:t>Scenario 3 Augmentation de la cotisation 1 avec capital décès de 3800 euros et perte proche de 50 000 euros annuelle.</a:t>
            </a:r>
          </a:p>
          <a:p>
            <a:pPr marL="457200" lvl="1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pPr marL="457200" lvl="1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pPr marL="457200" lvl="1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r>
              <a:rPr lang="fr-FR" sz="2600" dirty="0" smtClean="0">
                <a:latin typeface="Garamond" panose="02020404030301010803" pitchFamily="18" charset="0"/>
              </a:rPr>
              <a:t>Conclusion : La situation financière de la Mutuelle a permis de ne pas suivre la projection tout en ne reportant pas une augmentation importante à partir de 2021.</a:t>
            </a:r>
            <a:endParaRPr lang="fr-FR" sz="2600" dirty="0">
              <a:latin typeface="Garamond" panose="02020404030301010803" pitchFamily="18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317523"/>
              </p:ext>
            </p:extLst>
          </p:nvPr>
        </p:nvGraphicFramePr>
        <p:xfrm>
          <a:off x="1684866" y="2427288"/>
          <a:ext cx="3695700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000"/>
                <a:gridCol w="977900"/>
                <a:gridCol w="977900"/>
                <a:gridCol w="9779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Projection 2017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Projection 2020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Cotisation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2018-2025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2020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2021-2025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cotisation 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100,8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90,0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102,0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693144"/>
              </p:ext>
            </p:extLst>
          </p:nvPr>
        </p:nvGraphicFramePr>
        <p:xfrm>
          <a:off x="1684866" y="4236509"/>
          <a:ext cx="3695700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000"/>
                <a:gridCol w="977900"/>
                <a:gridCol w="977900"/>
                <a:gridCol w="9779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Projection 2017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Projection 2020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Cotisation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2018-2025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2020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2021-2025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cotisation 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97,4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90,0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97,8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41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Garamond" panose="02020404030301010803" pitchFamily="18" charset="0"/>
              </a:rPr>
              <a:t>Au niveau des scenarios 7 et 9 horizon 2030</a:t>
            </a:r>
            <a:endParaRPr lang="fr-FR" dirty="0">
              <a:latin typeface="Garamond" panose="02020404030301010803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690687"/>
            <a:ext cx="10405533" cy="4981045"/>
          </a:xfrm>
        </p:spPr>
        <p:txBody>
          <a:bodyPr>
            <a:normAutofit lnSpcReduction="10000"/>
          </a:bodyPr>
          <a:lstStyle/>
          <a:p>
            <a:r>
              <a:rPr lang="fr-FR" sz="2600" dirty="0" smtClean="0">
                <a:latin typeface="Garamond" panose="02020404030301010803" pitchFamily="18" charset="0"/>
              </a:rPr>
              <a:t>Scenario 7 Augmentation cotisation 1 avec capital décès de 3800 euros et équilibre technique.</a:t>
            </a:r>
          </a:p>
          <a:p>
            <a:pPr marL="457200" lvl="1" indent="0">
              <a:buNone/>
            </a:pPr>
            <a:endParaRPr lang="fr-FR" dirty="0" smtClean="0">
              <a:latin typeface="Garamond" panose="02020404030301010803" pitchFamily="18" charset="0"/>
            </a:endParaRPr>
          </a:p>
          <a:p>
            <a:pPr marL="457200" lvl="1" indent="0">
              <a:buNone/>
            </a:pPr>
            <a:endParaRPr lang="fr-FR" dirty="0" smtClean="0">
              <a:latin typeface="Garamond" panose="02020404030301010803" pitchFamily="18" charset="0"/>
            </a:endParaRPr>
          </a:p>
          <a:p>
            <a:pPr marL="457200" lvl="1" indent="0">
              <a:buNone/>
            </a:pPr>
            <a:endParaRPr lang="fr-FR" dirty="0">
              <a:latin typeface="Garamond" panose="02020404030301010803" pitchFamily="18" charset="0"/>
            </a:endParaRPr>
          </a:p>
          <a:p>
            <a:r>
              <a:rPr lang="fr-FR" sz="2600" dirty="0" smtClean="0">
                <a:latin typeface="Garamond" panose="02020404030301010803" pitchFamily="18" charset="0"/>
              </a:rPr>
              <a:t>Scenario 9 Augmentation de la cotisation 1 avec capital décès de 3800 euros et perte proche de 50 000 euros annuelle</a:t>
            </a:r>
            <a:r>
              <a:rPr lang="fr-FR" dirty="0" smtClean="0">
                <a:latin typeface="Garamond" panose="02020404030301010803" pitchFamily="18" charset="0"/>
              </a:rPr>
              <a:t>.</a:t>
            </a:r>
          </a:p>
          <a:p>
            <a:pPr marL="457200" lvl="1" indent="0">
              <a:buNone/>
            </a:pPr>
            <a:endParaRPr lang="fr-FR" dirty="0" smtClean="0">
              <a:latin typeface="Garamond" panose="02020404030301010803" pitchFamily="18" charset="0"/>
            </a:endParaRPr>
          </a:p>
          <a:p>
            <a:pPr marL="457200" lvl="1" indent="0">
              <a:buNone/>
            </a:pPr>
            <a:endParaRPr lang="fr-FR" dirty="0" smtClean="0">
              <a:latin typeface="Garamond" panose="02020404030301010803" pitchFamily="18" charset="0"/>
            </a:endParaRPr>
          </a:p>
          <a:p>
            <a:pPr marL="457200" lvl="1" indent="0">
              <a:buNone/>
            </a:pPr>
            <a:endParaRPr lang="fr-FR" dirty="0" smtClean="0">
              <a:latin typeface="Garamond" panose="02020404030301010803" pitchFamily="18" charset="0"/>
            </a:endParaRPr>
          </a:p>
          <a:p>
            <a:pPr marL="457200" lvl="1" indent="0">
              <a:buNone/>
            </a:pPr>
            <a:endParaRPr lang="fr-FR" dirty="0" smtClean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r>
              <a:rPr lang="fr-FR" sz="2600" dirty="0" smtClean="0">
                <a:latin typeface="Garamond" panose="02020404030301010803" pitchFamily="18" charset="0"/>
              </a:rPr>
              <a:t>Conclusion : La situation financière de la Mutuelle a permis de ne pas suivre la projection sans reporter de surcroit d’effort à partir de 2021. </a:t>
            </a:r>
            <a:endParaRPr lang="fr-FR" sz="2600" dirty="0">
              <a:latin typeface="Garamond" panose="02020404030301010803" pitchFamily="18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081010"/>
              </p:ext>
            </p:extLst>
          </p:nvPr>
        </p:nvGraphicFramePr>
        <p:xfrm>
          <a:off x="1684866" y="2401094"/>
          <a:ext cx="3962400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0216"/>
                <a:gridCol w="978722"/>
                <a:gridCol w="978722"/>
                <a:gridCol w="105474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Projection 2017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Projection 2020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Cotisation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2018-2030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2020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2021-2030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cotisation 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108,1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90,0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109,6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6597448"/>
              </p:ext>
            </p:extLst>
          </p:nvPr>
        </p:nvGraphicFramePr>
        <p:xfrm>
          <a:off x="1684866" y="4348427"/>
          <a:ext cx="3962400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0216"/>
                <a:gridCol w="978722"/>
                <a:gridCol w="978722"/>
                <a:gridCol w="105474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Projection 2017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Projection 2020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Cotisation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2018-2030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2020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2021-2030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cotisation 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104,4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90,0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105,4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759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400" dirty="0" smtClean="0">
                <a:latin typeface="Garamond" panose="02020404030301010803" pitchFamily="18" charset="0"/>
              </a:rPr>
              <a:t>Stratégie pour les années à venir :</a:t>
            </a:r>
          </a:p>
          <a:p>
            <a:pPr marL="0" indent="0" algn="ctr">
              <a:buNone/>
            </a:pPr>
            <a:endParaRPr lang="fr-FR" sz="4400" dirty="0" smtClean="0">
              <a:latin typeface="Garamond" panose="02020404030301010803" pitchFamily="18" charset="0"/>
            </a:endParaRPr>
          </a:p>
          <a:p>
            <a:pPr marL="0" indent="0" algn="ctr">
              <a:buNone/>
            </a:pPr>
            <a:r>
              <a:rPr lang="fr-FR" sz="4400" dirty="0" smtClean="0">
                <a:latin typeface="Garamond" panose="02020404030301010803" pitchFamily="18" charset="0"/>
              </a:rPr>
              <a:t>Zoom sur les scenarios 9 et 3 </a:t>
            </a:r>
            <a:endParaRPr lang="fr-FR" sz="4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3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Garamond" panose="02020404030301010803" pitchFamily="18" charset="0"/>
              </a:rPr>
              <a:t>Scenario 9 horizon 2030</a:t>
            </a:r>
            <a:endParaRPr lang="fr-FR" dirty="0">
              <a:latin typeface="Garamond" panose="02020404030301010803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690687"/>
            <a:ext cx="10405533" cy="4981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600" dirty="0" smtClean="0">
                <a:latin typeface="Garamond" panose="02020404030301010803" pitchFamily="18" charset="0"/>
              </a:rPr>
              <a:t>Augmentation de la cotisation 1 avec perte proche de 50 000 euros annuelle</a:t>
            </a:r>
            <a:r>
              <a:rPr lang="fr-FR" sz="2400" dirty="0" smtClean="0">
                <a:latin typeface="Garamond" panose="02020404030301010803" pitchFamily="18" charset="0"/>
              </a:rPr>
              <a:t>.</a:t>
            </a:r>
          </a:p>
          <a:p>
            <a:pPr marL="457200" lvl="1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endParaRPr lang="fr-FR" sz="2600" dirty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endParaRPr lang="fr-FR" sz="2600" dirty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r>
              <a:rPr lang="fr-FR" sz="2600" dirty="0" smtClean="0">
                <a:latin typeface="Garamond" panose="02020404030301010803" pitchFamily="18" charset="0"/>
              </a:rPr>
              <a:t>Le passage de la cotisation 1 à 105,4 euros à partir de 2021 serait très mal compris eu égard aux résultats techniques escomptés jusqu’en 2025 (+282 000 au lieu de -250 000 acceptés).</a:t>
            </a:r>
            <a:endParaRPr lang="fr-FR" sz="2600" dirty="0">
              <a:latin typeface="Garamond" panose="02020404030301010803" pitchFamily="18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303423"/>
              </p:ext>
            </p:extLst>
          </p:nvPr>
        </p:nvGraphicFramePr>
        <p:xfrm>
          <a:off x="2444750" y="2356644"/>
          <a:ext cx="7302500" cy="2476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7253"/>
                <a:gridCol w="950846"/>
                <a:gridCol w="979372"/>
                <a:gridCol w="979372"/>
                <a:gridCol w="1055439"/>
                <a:gridCol w="950846"/>
                <a:gridCol w="979372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Scenario 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2020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2021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2022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2023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2024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2025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Nombre de décès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372,7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376,0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377,3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377,4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377,6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377,9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Capitaux versés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1 416 196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1 428 755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1 433 840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   1 434 202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1 435 026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1 436 086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Cotisations reçues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1 371 528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1 567 663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1 529 289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   1 490 068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1 450 960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1 412 104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Résultat technique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-              44 668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   138 909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      95 448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        55 865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     15 934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-               23 982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2026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2027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2028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2029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2030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Nombre de décès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378,0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379,0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381,0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383,7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387,7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Capitaux versés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1 436 538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1 440 115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1 447 841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   1 458 190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1 473 152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Cotisations reçues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1 372 709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1 333 197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1 293 872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   1 254 240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1 214 311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Résultat technique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-              63 829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-             106 918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-             153 969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-               203 950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-            258 841  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09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Garamond" panose="02020404030301010803" pitchFamily="18" charset="0"/>
              </a:rPr>
              <a:t>Scenario 3  horizon 2030</a:t>
            </a:r>
            <a:endParaRPr lang="fr-FR" dirty="0">
              <a:latin typeface="Garamond" panose="02020404030301010803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690687"/>
            <a:ext cx="10405533" cy="4981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600" dirty="0" smtClean="0">
                <a:latin typeface="Garamond" panose="02020404030301010803" pitchFamily="18" charset="0"/>
              </a:rPr>
              <a:t>Augmentation de la cotisation 1 avec perte proche de 50 000 euros annuelle</a:t>
            </a:r>
            <a:r>
              <a:rPr lang="fr-FR" sz="2400" dirty="0" smtClean="0">
                <a:latin typeface="Garamond" panose="02020404030301010803" pitchFamily="18" charset="0"/>
              </a:rPr>
              <a:t>.</a:t>
            </a:r>
          </a:p>
          <a:p>
            <a:pPr marL="457200" lvl="1" indent="0">
              <a:buNone/>
            </a:pPr>
            <a:r>
              <a:rPr lang="fr-FR" sz="2600" dirty="0" smtClean="0">
                <a:latin typeface="Garamond" panose="02020404030301010803" pitchFamily="18" charset="0"/>
              </a:rPr>
              <a:t>                     </a:t>
            </a:r>
          </a:p>
          <a:p>
            <a:pPr marL="457200" lvl="1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r>
              <a:rPr lang="fr-FR" sz="2600" dirty="0" smtClean="0">
                <a:latin typeface="Garamond" panose="02020404030301010803" pitchFamily="18" charset="0"/>
              </a:rPr>
              <a:t>Ce scenario plus raisonnable à première vue reporte sur la période 2026-2030 l’ajustement nécessaire ( 537 500 € de déficit non intégré) avec deux conséquences :</a:t>
            </a:r>
          </a:p>
          <a:p>
            <a:pPr marL="914400" lvl="2" indent="-457200"/>
            <a:r>
              <a:rPr lang="fr-FR" sz="2200" dirty="0" smtClean="0">
                <a:latin typeface="Garamond" panose="02020404030301010803" pitchFamily="18" charset="0"/>
              </a:rPr>
              <a:t>La cotisation dépasserait certainement les 110 euros.</a:t>
            </a:r>
          </a:p>
          <a:p>
            <a:pPr marL="914400" lvl="2" indent="-457200"/>
            <a:r>
              <a:rPr lang="fr-FR" sz="2200" dirty="0" smtClean="0">
                <a:latin typeface="Garamond" panose="02020404030301010803" pitchFamily="18" charset="0"/>
              </a:rPr>
              <a:t>Le montant total des primes à payer par un adhérent de moins de 60 ans rendrait l’adhésion non compétitive.  </a:t>
            </a:r>
          </a:p>
          <a:p>
            <a:pPr marL="0" lvl="1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endParaRPr lang="fr-FR" sz="2600" dirty="0">
              <a:latin typeface="Garamond" panose="02020404030301010803" pitchFamily="18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695150"/>
              </p:ext>
            </p:extLst>
          </p:nvPr>
        </p:nvGraphicFramePr>
        <p:xfrm>
          <a:off x="935566" y="2316428"/>
          <a:ext cx="1955800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7900"/>
                <a:gridCol w="9779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Projection 2020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2020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2021-2025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90,0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97,8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274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0333" y="1625600"/>
            <a:ext cx="10439400" cy="41237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600" dirty="0" smtClean="0">
                <a:latin typeface="Garamond" panose="02020404030301010803" pitchFamily="18" charset="0"/>
              </a:rPr>
              <a:t>Dans l’optique de 2030 , les scenarios 3 et 9 posent question eu égard à l’effort demandé et à l’après 2030.</a:t>
            </a:r>
          </a:p>
          <a:p>
            <a:pPr marL="0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fr-FR" sz="2600" dirty="0" smtClean="0">
                <a:latin typeface="Garamond" panose="02020404030301010803" pitchFamily="18" charset="0"/>
              </a:rPr>
              <a:t>Pour </a:t>
            </a:r>
            <a:r>
              <a:rPr lang="fr-FR" sz="2600" dirty="0">
                <a:latin typeface="Garamond" panose="02020404030301010803" pitchFamily="18" charset="0"/>
              </a:rPr>
              <a:t>une personne de 40 ans adhérant en 2021 et mourant à 87 </a:t>
            </a:r>
            <a:r>
              <a:rPr lang="fr-FR" sz="2600" dirty="0" smtClean="0">
                <a:latin typeface="Garamond" panose="02020404030301010803" pitchFamily="18" charset="0"/>
              </a:rPr>
              <a:t>ans, le </a:t>
            </a:r>
            <a:r>
              <a:rPr lang="fr-FR" sz="2600" dirty="0">
                <a:latin typeface="Garamond" panose="02020404030301010803" pitchFamily="18" charset="0"/>
              </a:rPr>
              <a:t>scenario 9 </a:t>
            </a:r>
            <a:r>
              <a:rPr lang="fr-FR" sz="2600" dirty="0" smtClean="0">
                <a:latin typeface="Garamond" panose="02020404030301010803" pitchFamily="18" charset="0"/>
              </a:rPr>
              <a:t>entraîne, a minima, </a:t>
            </a:r>
            <a:r>
              <a:rPr lang="fr-FR" sz="2600" dirty="0">
                <a:latin typeface="Garamond" panose="02020404030301010803" pitchFamily="18" charset="0"/>
              </a:rPr>
              <a:t>un montant total de cotisations de plus de 5 000 </a:t>
            </a:r>
            <a:r>
              <a:rPr lang="fr-FR" sz="2600" dirty="0" smtClean="0">
                <a:latin typeface="Garamond" panose="02020404030301010803" pitchFamily="18" charset="0"/>
              </a:rPr>
              <a:t>€ avec une cotisation restant identique après 2030!</a:t>
            </a:r>
          </a:p>
          <a:p>
            <a:pPr marL="0" indent="0">
              <a:buNone/>
            </a:pPr>
            <a:endParaRPr lang="fr-FR" sz="26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fr-FR" sz="2600" dirty="0" smtClean="0">
                <a:latin typeface="Garamond" panose="02020404030301010803" pitchFamily="18" charset="0"/>
              </a:rPr>
              <a:t>Ces 2 scenarios entraînent, de fait, des hausses uniformes qui pénalisent trop les moins âgés sur la durée de leur contrat et dissuaderont les actifs d’adhérer. </a:t>
            </a: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dirty="0" smtClean="0">
                <a:latin typeface="Garamond" panose="02020404030301010803" pitchFamily="18" charset="0"/>
              </a:rPr>
              <a:t>Acceptabilité des scenarios  3 et 9</a:t>
            </a:r>
            <a:endParaRPr lang="fr-FR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79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802</Words>
  <Application>Microsoft Office PowerPoint</Application>
  <PresentationFormat>Grand écran</PresentationFormat>
  <Paragraphs>217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Garamond</vt:lpstr>
      <vt:lpstr>Thème Office</vt:lpstr>
      <vt:lpstr>Etude actuarielle 2020</vt:lpstr>
      <vt:lpstr>Présentation PowerPoint</vt:lpstr>
      <vt:lpstr>Au niveau des personnes couvertes</vt:lpstr>
      <vt:lpstr>Au niveau des scenarios 1 et 3 horizon 2025</vt:lpstr>
      <vt:lpstr>Au niveau des scenarios 7 et 9 horizon 2030</vt:lpstr>
      <vt:lpstr>Présentation PowerPoint</vt:lpstr>
      <vt:lpstr>Scenario 9 horizon 2030</vt:lpstr>
      <vt:lpstr>Scenario 3  horizon 2030</vt:lpstr>
      <vt:lpstr>Acceptabilité des scenarios  3 et 9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Etude actuarielle</dc:title>
  <dc:creator>yves</dc:creator>
  <cp:lastModifiedBy>yves</cp:lastModifiedBy>
  <cp:revision>27</cp:revision>
  <cp:lastPrinted>2020-02-07T13:08:59Z</cp:lastPrinted>
  <dcterms:created xsi:type="dcterms:W3CDTF">2020-01-29T13:18:59Z</dcterms:created>
  <dcterms:modified xsi:type="dcterms:W3CDTF">2020-02-28T13:13:43Z</dcterms:modified>
</cp:coreProperties>
</file>