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2" r:id="rId6"/>
    <p:sldId id="261" r:id="rId7"/>
    <p:sldId id="275" r:id="rId8"/>
    <p:sldId id="276" r:id="rId9"/>
    <p:sldId id="277" r:id="rId10"/>
  </p:sldIdLst>
  <p:sldSz cx="12192000" cy="6858000"/>
  <p:notesSz cx="6792913" cy="992505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3" d="100"/>
          <a:sy n="113" d="100"/>
        </p:scale>
        <p:origin x="37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730CC1C3-CDCA-4CDC-AA20-545AD9DB4647}" type="datetimeFigureOut">
              <a:rPr lang="fr-FR" smtClean="0"/>
              <a:t>28/02/2020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0CA5D1-BEB9-4CCD-AAF3-B29323E51917}" type="slidenum">
              <a:rPr lang="fr-FR" smtClean="0"/>
              <a:t>‹N°›</a:t>
            </a:fld>
            <a:endParaRPr lang="fr-FR"/>
          </a:p>
        </p:txBody>
      </p:sp>
    </p:spTree>
    <p:extLst>
      <p:ext uri="{BB962C8B-B14F-4D97-AF65-F5344CB8AC3E}">
        <p14:creationId xmlns:p14="http://schemas.microsoft.com/office/powerpoint/2010/main" val="3131234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30CC1C3-CDCA-4CDC-AA20-545AD9DB4647}" type="datetimeFigureOut">
              <a:rPr lang="fr-FR" smtClean="0"/>
              <a:t>28/02/2020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0CA5D1-BEB9-4CCD-AAF3-B29323E51917}" type="slidenum">
              <a:rPr lang="fr-FR" smtClean="0"/>
              <a:t>‹N°›</a:t>
            </a:fld>
            <a:endParaRPr lang="fr-FR"/>
          </a:p>
        </p:txBody>
      </p:sp>
    </p:spTree>
    <p:extLst>
      <p:ext uri="{BB962C8B-B14F-4D97-AF65-F5344CB8AC3E}">
        <p14:creationId xmlns:p14="http://schemas.microsoft.com/office/powerpoint/2010/main" val="2976679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30CC1C3-CDCA-4CDC-AA20-545AD9DB4647}" type="datetimeFigureOut">
              <a:rPr lang="fr-FR" smtClean="0"/>
              <a:t>28/02/2020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0CA5D1-BEB9-4CCD-AAF3-B29323E51917}" type="slidenum">
              <a:rPr lang="fr-FR" smtClean="0"/>
              <a:t>‹N°›</a:t>
            </a:fld>
            <a:endParaRPr lang="fr-FR"/>
          </a:p>
        </p:txBody>
      </p:sp>
    </p:spTree>
    <p:extLst>
      <p:ext uri="{BB962C8B-B14F-4D97-AF65-F5344CB8AC3E}">
        <p14:creationId xmlns:p14="http://schemas.microsoft.com/office/powerpoint/2010/main" val="3781322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30CC1C3-CDCA-4CDC-AA20-545AD9DB4647}" type="datetimeFigureOut">
              <a:rPr lang="fr-FR" smtClean="0"/>
              <a:t>28/02/2020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0CA5D1-BEB9-4CCD-AAF3-B29323E51917}" type="slidenum">
              <a:rPr lang="fr-FR" smtClean="0"/>
              <a:t>‹N°›</a:t>
            </a:fld>
            <a:endParaRPr lang="fr-FR"/>
          </a:p>
        </p:txBody>
      </p:sp>
    </p:spTree>
    <p:extLst>
      <p:ext uri="{BB962C8B-B14F-4D97-AF65-F5344CB8AC3E}">
        <p14:creationId xmlns:p14="http://schemas.microsoft.com/office/powerpoint/2010/main" val="1564528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730CC1C3-CDCA-4CDC-AA20-545AD9DB4647}" type="datetimeFigureOut">
              <a:rPr lang="fr-FR" smtClean="0"/>
              <a:t>28/02/2020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0CA5D1-BEB9-4CCD-AAF3-B29323E51917}" type="slidenum">
              <a:rPr lang="fr-FR" smtClean="0"/>
              <a:t>‹N°›</a:t>
            </a:fld>
            <a:endParaRPr lang="fr-FR"/>
          </a:p>
        </p:txBody>
      </p:sp>
    </p:spTree>
    <p:extLst>
      <p:ext uri="{BB962C8B-B14F-4D97-AF65-F5344CB8AC3E}">
        <p14:creationId xmlns:p14="http://schemas.microsoft.com/office/powerpoint/2010/main" val="2091552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30CC1C3-CDCA-4CDC-AA20-545AD9DB4647}" type="datetimeFigureOut">
              <a:rPr lang="fr-FR" smtClean="0"/>
              <a:t>28/02/2020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A0CA5D1-BEB9-4CCD-AAF3-B29323E51917}" type="slidenum">
              <a:rPr lang="fr-FR" smtClean="0"/>
              <a:t>‹N°›</a:t>
            </a:fld>
            <a:endParaRPr lang="fr-FR"/>
          </a:p>
        </p:txBody>
      </p:sp>
    </p:spTree>
    <p:extLst>
      <p:ext uri="{BB962C8B-B14F-4D97-AF65-F5344CB8AC3E}">
        <p14:creationId xmlns:p14="http://schemas.microsoft.com/office/powerpoint/2010/main" val="2760169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30CC1C3-CDCA-4CDC-AA20-545AD9DB4647}" type="datetimeFigureOut">
              <a:rPr lang="fr-FR" smtClean="0"/>
              <a:t>28/02/2020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A0CA5D1-BEB9-4CCD-AAF3-B29323E51917}" type="slidenum">
              <a:rPr lang="fr-FR" smtClean="0"/>
              <a:t>‹N°›</a:t>
            </a:fld>
            <a:endParaRPr lang="fr-FR"/>
          </a:p>
        </p:txBody>
      </p:sp>
    </p:spTree>
    <p:extLst>
      <p:ext uri="{BB962C8B-B14F-4D97-AF65-F5344CB8AC3E}">
        <p14:creationId xmlns:p14="http://schemas.microsoft.com/office/powerpoint/2010/main" val="1183053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730CC1C3-CDCA-4CDC-AA20-545AD9DB4647}" type="datetimeFigureOut">
              <a:rPr lang="fr-FR" smtClean="0"/>
              <a:t>28/02/2020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A0CA5D1-BEB9-4CCD-AAF3-B29323E51917}" type="slidenum">
              <a:rPr lang="fr-FR" smtClean="0"/>
              <a:t>‹N°›</a:t>
            </a:fld>
            <a:endParaRPr lang="fr-FR"/>
          </a:p>
        </p:txBody>
      </p:sp>
    </p:spTree>
    <p:extLst>
      <p:ext uri="{BB962C8B-B14F-4D97-AF65-F5344CB8AC3E}">
        <p14:creationId xmlns:p14="http://schemas.microsoft.com/office/powerpoint/2010/main" val="2265617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30CC1C3-CDCA-4CDC-AA20-545AD9DB4647}" type="datetimeFigureOut">
              <a:rPr lang="fr-FR" smtClean="0"/>
              <a:t>28/02/2020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A0CA5D1-BEB9-4CCD-AAF3-B29323E51917}" type="slidenum">
              <a:rPr lang="fr-FR" smtClean="0"/>
              <a:t>‹N°›</a:t>
            </a:fld>
            <a:endParaRPr lang="fr-FR"/>
          </a:p>
        </p:txBody>
      </p:sp>
    </p:spTree>
    <p:extLst>
      <p:ext uri="{BB962C8B-B14F-4D97-AF65-F5344CB8AC3E}">
        <p14:creationId xmlns:p14="http://schemas.microsoft.com/office/powerpoint/2010/main" val="284463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730CC1C3-CDCA-4CDC-AA20-545AD9DB4647}" type="datetimeFigureOut">
              <a:rPr lang="fr-FR" smtClean="0"/>
              <a:t>28/02/2020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A0CA5D1-BEB9-4CCD-AAF3-B29323E51917}" type="slidenum">
              <a:rPr lang="fr-FR" smtClean="0"/>
              <a:t>‹N°›</a:t>
            </a:fld>
            <a:endParaRPr lang="fr-FR"/>
          </a:p>
        </p:txBody>
      </p:sp>
    </p:spTree>
    <p:extLst>
      <p:ext uri="{BB962C8B-B14F-4D97-AF65-F5344CB8AC3E}">
        <p14:creationId xmlns:p14="http://schemas.microsoft.com/office/powerpoint/2010/main" val="781157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730CC1C3-CDCA-4CDC-AA20-545AD9DB4647}" type="datetimeFigureOut">
              <a:rPr lang="fr-FR" smtClean="0"/>
              <a:t>28/02/2020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A0CA5D1-BEB9-4CCD-AAF3-B29323E51917}" type="slidenum">
              <a:rPr lang="fr-FR" smtClean="0"/>
              <a:t>‹N°›</a:t>
            </a:fld>
            <a:endParaRPr lang="fr-FR"/>
          </a:p>
        </p:txBody>
      </p:sp>
    </p:spTree>
    <p:extLst>
      <p:ext uri="{BB962C8B-B14F-4D97-AF65-F5344CB8AC3E}">
        <p14:creationId xmlns:p14="http://schemas.microsoft.com/office/powerpoint/2010/main" val="2971254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0CC1C3-CDCA-4CDC-AA20-545AD9DB4647}" type="datetimeFigureOut">
              <a:rPr lang="fr-FR" smtClean="0"/>
              <a:t>28/02/2020</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0CA5D1-BEB9-4CCD-AAF3-B29323E51917}" type="slidenum">
              <a:rPr lang="fr-FR" smtClean="0"/>
              <a:t>‹N°›</a:t>
            </a:fld>
            <a:endParaRPr lang="fr-FR"/>
          </a:p>
        </p:txBody>
      </p:sp>
    </p:spTree>
    <p:extLst>
      <p:ext uri="{BB962C8B-B14F-4D97-AF65-F5344CB8AC3E}">
        <p14:creationId xmlns:p14="http://schemas.microsoft.com/office/powerpoint/2010/main" val="6788449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latin typeface="Garamond" panose="02020404030301010803" pitchFamily="18" charset="0"/>
              </a:rPr>
              <a:t>Etude actuarielle 2020</a:t>
            </a:r>
            <a:endParaRPr lang="fr-FR" dirty="0">
              <a:latin typeface="Garamond" panose="02020404030301010803" pitchFamily="18" charset="0"/>
            </a:endParaRPr>
          </a:p>
        </p:txBody>
      </p:sp>
      <p:sp>
        <p:nvSpPr>
          <p:cNvPr id="3" name="Sous-titre 2"/>
          <p:cNvSpPr>
            <a:spLocks noGrp="1"/>
          </p:cNvSpPr>
          <p:nvPr>
            <p:ph type="subTitle" idx="1"/>
          </p:nvPr>
        </p:nvSpPr>
        <p:spPr/>
        <p:txBody>
          <a:bodyPr/>
          <a:lstStyle/>
          <a:p>
            <a:r>
              <a:rPr lang="fr-FR" dirty="0" smtClean="0">
                <a:latin typeface="Garamond" panose="02020404030301010803" pitchFamily="18" charset="0"/>
              </a:rPr>
              <a:t>Existant et démarche </a:t>
            </a:r>
          </a:p>
          <a:p>
            <a:r>
              <a:rPr lang="fr-FR" dirty="0" smtClean="0">
                <a:latin typeface="Garamond" panose="02020404030301010803" pitchFamily="18" charset="0"/>
              </a:rPr>
              <a:t> </a:t>
            </a:r>
            <a:endParaRPr lang="fr-FR" dirty="0">
              <a:latin typeface="Garamond" panose="02020404030301010803" pitchFamily="18" charset="0"/>
            </a:endParaRPr>
          </a:p>
        </p:txBody>
      </p:sp>
    </p:spTree>
    <p:extLst>
      <p:ext uri="{BB962C8B-B14F-4D97-AF65-F5344CB8AC3E}">
        <p14:creationId xmlns:p14="http://schemas.microsoft.com/office/powerpoint/2010/main" val="3185200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0" indent="0">
              <a:buNone/>
            </a:pPr>
            <a:endParaRPr lang="fr-FR" sz="2800" dirty="0" smtClean="0">
              <a:latin typeface="Garamond" panose="02020404030301010803" pitchFamily="18" charset="0"/>
            </a:endParaRPr>
          </a:p>
          <a:p>
            <a:pPr marL="0" indent="0">
              <a:buNone/>
            </a:pPr>
            <a:endParaRPr lang="fr-FR" dirty="0">
              <a:latin typeface="Garamond" panose="02020404030301010803" pitchFamily="18" charset="0"/>
            </a:endParaRPr>
          </a:p>
          <a:p>
            <a:pPr marL="0" indent="0" algn="ctr">
              <a:buNone/>
            </a:pPr>
            <a:r>
              <a:rPr lang="fr-FR" sz="4400" dirty="0" smtClean="0">
                <a:latin typeface="Garamond" panose="02020404030301010803" pitchFamily="18" charset="0"/>
              </a:rPr>
              <a:t>Rappel de l’objet de la SPM </a:t>
            </a:r>
          </a:p>
          <a:p>
            <a:pPr marL="0" indent="0" algn="ctr">
              <a:buNone/>
            </a:pPr>
            <a:r>
              <a:rPr lang="fr-FR" sz="4400" dirty="0" smtClean="0">
                <a:latin typeface="Garamond" panose="02020404030301010803" pitchFamily="18" charset="0"/>
              </a:rPr>
              <a:t>et de l’évolution des cotisations</a:t>
            </a:r>
          </a:p>
          <a:p>
            <a:pPr marL="0" indent="0">
              <a:buNone/>
            </a:pPr>
            <a:endParaRPr lang="fr-FR" sz="4400" dirty="0">
              <a:latin typeface="Garamond" panose="02020404030301010803" pitchFamily="18" charset="0"/>
            </a:endParaRPr>
          </a:p>
        </p:txBody>
      </p:sp>
    </p:spTree>
    <p:extLst>
      <p:ext uri="{BB962C8B-B14F-4D97-AF65-F5344CB8AC3E}">
        <p14:creationId xmlns:p14="http://schemas.microsoft.com/office/powerpoint/2010/main" val="21735080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latin typeface="Garamond" panose="02020404030301010803" pitchFamily="18" charset="0"/>
              </a:rPr>
              <a:t>Objet de la SPM</a:t>
            </a:r>
            <a:endParaRPr lang="fr-FR" dirty="0">
              <a:latin typeface="Garamond" panose="02020404030301010803" pitchFamily="18" charset="0"/>
            </a:endParaRPr>
          </a:p>
        </p:txBody>
      </p:sp>
      <p:sp>
        <p:nvSpPr>
          <p:cNvPr id="3" name="Espace réservé du contenu 2"/>
          <p:cNvSpPr>
            <a:spLocks noGrp="1"/>
          </p:cNvSpPr>
          <p:nvPr>
            <p:ph idx="1"/>
          </p:nvPr>
        </p:nvSpPr>
        <p:spPr/>
        <p:txBody>
          <a:bodyPr>
            <a:normAutofit/>
          </a:bodyPr>
          <a:lstStyle/>
          <a:p>
            <a:r>
              <a:rPr lang="fr-FR" sz="2600" dirty="0" smtClean="0">
                <a:latin typeface="Garamond" panose="02020404030301010803" pitchFamily="18" charset="0"/>
              </a:rPr>
              <a:t>Notre </a:t>
            </a:r>
            <a:r>
              <a:rPr lang="fr-FR" sz="2600" dirty="0">
                <a:latin typeface="Garamond" panose="02020404030301010803" pitchFamily="18" charset="0"/>
              </a:rPr>
              <a:t>mutuelle a pour objet l’assurance temporaire décès annuelle sous forme d’une participation en capital pouvant être utilisée aux frais d’obsèques dans le cadre d’opérations individuelles ou collectives. </a:t>
            </a:r>
          </a:p>
          <a:p>
            <a:pPr marL="457200" lvl="1" indent="0">
              <a:buNone/>
            </a:pPr>
            <a:endParaRPr lang="fr-FR" dirty="0">
              <a:latin typeface="Garamond" panose="02020404030301010803" pitchFamily="18" charset="0"/>
            </a:endParaRPr>
          </a:p>
          <a:p>
            <a:r>
              <a:rPr lang="fr-FR" sz="2600" dirty="0" smtClean="0">
                <a:latin typeface="Garamond" panose="02020404030301010803" pitchFamily="18" charset="0"/>
              </a:rPr>
              <a:t>La cotisation est à fonds perdu. Toute chose égale par ailleurs, cela ressemble à une assurance automobile. </a:t>
            </a:r>
          </a:p>
          <a:p>
            <a:pPr lvl="1"/>
            <a:r>
              <a:rPr lang="fr-FR" sz="2200" dirty="0" smtClean="0">
                <a:latin typeface="Garamond" panose="02020404030301010803" pitchFamily="18" charset="0"/>
              </a:rPr>
              <a:t>Vous vendez votre voiture et n’avez eu aucun accident sur les 10 dernières années, vos primes versées ne sont pas remboursées!</a:t>
            </a:r>
          </a:p>
          <a:p>
            <a:pPr lvl="1"/>
            <a:r>
              <a:rPr lang="fr-FR" sz="2200" dirty="0" smtClean="0">
                <a:latin typeface="Garamond" panose="02020404030301010803" pitchFamily="18" charset="0"/>
              </a:rPr>
              <a:t>Vous n’avez aucun accident sur les 10 dernières années, votre prime peut néanmoins augmenter suite à une sinistralité plus forte constatée par votre assureur.</a:t>
            </a:r>
          </a:p>
          <a:p>
            <a:pPr lvl="1"/>
            <a:endParaRPr lang="fr-FR" sz="2200" dirty="0" smtClean="0">
              <a:latin typeface="Garamond" panose="02020404030301010803" pitchFamily="18" charset="0"/>
            </a:endParaRPr>
          </a:p>
        </p:txBody>
      </p:sp>
    </p:spTree>
    <p:extLst>
      <p:ext uri="{BB962C8B-B14F-4D97-AF65-F5344CB8AC3E}">
        <p14:creationId xmlns:p14="http://schemas.microsoft.com/office/powerpoint/2010/main" val="32409370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latin typeface="Garamond" panose="02020404030301010803" pitchFamily="18" charset="0"/>
              </a:rPr>
              <a:t>Evolution des cotisations</a:t>
            </a:r>
            <a:endParaRPr lang="fr-FR" dirty="0">
              <a:latin typeface="Garamond" panose="02020404030301010803" pitchFamily="18" charset="0"/>
            </a:endParaRPr>
          </a:p>
        </p:txBody>
      </p:sp>
      <p:pic>
        <p:nvPicPr>
          <p:cNvPr id="9" name="Espace réservé du contenu 8"/>
          <p:cNvPicPr>
            <a:picLocks noGrp="1" noChangeAspect="1"/>
          </p:cNvPicPr>
          <p:nvPr>
            <p:ph idx="1"/>
          </p:nvPr>
        </p:nvPicPr>
        <p:blipFill>
          <a:blip r:embed="rId2"/>
          <a:stretch>
            <a:fillRect/>
          </a:stretch>
        </p:blipFill>
        <p:spPr>
          <a:xfrm>
            <a:off x="2155616" y="1825625"/>
            <a:ext cx="7880768" cy="4351338"/>
          </a:xfrm>
          <a:prstGeom prst="rect">
            <a:avLst/>
          </a:prstGeom>
        </p:spPr>
      </p:pic>
    </p:spTree>
    <p:extLst>
      <p:ext uri="{BB962C8B-B14F-4D97-AF65-F5344CB8AC3E}">
        <p14:creationId xmlns:p14="http://schemas.microsoft.com/office/powerpoint/2010/main" val="494171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0" indent="0" algn="ctr">
              <a:buNone/>
            </a:pPr>
            <a:r>
              <a:rPr lang="fr-FR" sz="4400" dirty="0" smtClean="0">
                <a:latin typeface="Garamond" panose="02020404030301010803" pitchFamily="18" charset="0"/>
              </a:rPr>
              <a:t>Pourquoi fondamentalement </a:t>
            </a:r>
          </a:p>
          <a:p>
            <a:pPr marL="0" indent="0" algn="ctr">
              <a:buNone/>
            </a:pPr>
            <a:r>
              <a:rPr lang="fr-FR" sz="4400" dirty="0" smtClean="0">
                <a:latin typeface="Garamond" panose="02020404030301010803" pitchFamily="18" charset="0"/>
              </a:rPr>
              <a:t>il faut augmenter les cotisations?</a:t>
            </a:r>
          </a:p>
        </p:txBody>
      </p:sp>
    </p:spTree>
    <p:extLst>
      <p:ext uri="{BB962C8B-B14F-4D97-AF65-F5344CB8AC3E}">
        <p14:creationId xmlns:p14="http://schemas.microsoft.com/office/powerpoint/2010/main" val="3933360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smtClean="0">
                <a:latin typeface="Garamond" panose="02020404030301010803" pitchFamily="18" charset="0"/>
              </a:rPr>
              <a:t>Quels impacts </a:t>
            </a:r>
            <a:br>
              <a:rPr lang="fr-FR" dirty="0" smtClean="0">
                <a:latin typeface="Garamond" panose="02020404030301010803" pitchFamily="18" charset="0"/>
              </a:rPr>
            </a:br>
            <a:r>
              <a:rPr lang="fr-FR" dirty="0" smtClean="0">
                <a:latin typeface="Garamond" panose="02020404030301010803" pitchFamily="18" charset="0"/>
              </a:rPr>
              <a:t>si les cotisations actuelles étaient maintenues?</a:t>
            </a:r>
            <a:endParaRPr lang="fr-FR" dirty="0">
              <a:latin typeface="Garamond" panose="02020404030301010803" pitchFamily="18" charset="0"/>
            </a:endParaRPr>
          </a:p>
        </p:txBody>
      </p:sp>
      <p:sp>
        <p:nvSpPr>
          <p:cNvPr id="3" name="Espace réservé du contenu 2"/>
          <p:cNvSpPr>
            <a:spLocks noGrp="1"/>
          </p:cNvSpPr>
          <p:nvPr>
            <p:ph idx="1"/>
          </p:nvPr>
        </p:nvSpPr>
        <p:spPr>
          <a:xfrm>
            <a:off x="838200" y="1690687"/>
            <a:ext cx="10405533" cy="4981045"/>
          </a:xfrm>
        </p:spPr>
        <p:txBody>
          <a:bodyPr>
            <a:noAutofit/>
          </a:bodyPr>
          <a:lstStyle/>
          <a:p>
            <a:pPr marL="0" indent="0">
              <a:buNone/>
            </a:pPr>
            <a:endParaRPr lang="fr-FR" sz="2600" dirty="0" smtClean="0">
              <a:latin typeface="Garamond" panose="02020404030301010803" pitchFamily="18" charset="0"/>
            </a:endParaRPr>
          </a:p>
          <a:p>
            <a:pPr marL="0" indent="0">
              <a:buNone/>
            </a:pPr>
            <a:r>
              <a:rPr lang="fr-FR" sz="2600" dirty="0" smtClean="0">
                <a:latin typeface="Garamond" panose="02020404030301010803" pitchFamily="18" charset="0"/>
              </a:rPr>
              <a:t>Vision sur les déficits cumulés :</a:t>
            </a:r>
            <a:endParaRPr lang="fr-FR" sz="2400" dirty="0" smtClean="0">
              <a:latin typeface="Garamond" panose="02020404030301010803" pitchFamily="18" charset="0"/>
            </a:endParaRPr>
          </a:p>
          <a:p>
            <a:pPr marL="457200" lvl="1" indent="0">
              <a:buNone/>
            </a:pPr>
            <a:endParaRPr lang="fr-FR" sz="2600" dirty="0" smtClean="0">
              <a:latin typeface="Garamond" panose="02020404030301010803" pitchFamily="18" charset="0"/>
            </a:endParaRPr>
          </a:p>
          <a:p>
            <a:pPr marL="0" lvl="1" indent="0">
              <a:buNone/>
            </a:pPr>
            <a:endParaRPr lang="fr-FR" sz="2600" dirty="0" smtClean="0">
              <a:latin typeface="Garamond" panose="02020404030301010803" pitchFamily="18" charset="0"/>
            </a:endParaRPr>
          </a:p>
          <a:p>
            <a:pPr marL="0" lvl="1" indent="0">
              <a:buNone/>
            </a:pPr>
            <a:endParaRPr lang="fr-FR" sz="2600" dirty="0" smtClean="0">
              <a:latin typeface="Garamond" panose="02020404030301010803" pitchFamily="18" charset="0"/>
            </a:endParaRPr>
          </a:p>
          <a:p>
            <a:pPr marL="0" lvl="1" indent="0">
              <a:buNone/>
            </a:pPr>
            <a:endParaRPr lang="fr-FR" sz="2600" dirty="0" smtClean="0">
              <a:latin typeface="Garamond" panose="02020404030301010803" pitchFamily="18" charset="0"/>
            </a:endParaRPr>
          </a:p>
          <a:p>
            <a:pPr marL="0" lvl="1" indent="0">
              <a:buNone/>
            </a:pPr>
            <a:r>
              <a:rPr lang="fr-FR" sz="2600" dirty="0" smtClean="0">
                <a:latin typeface="Garamond" panose="02020404030301010803" pitchFamily="18" charset="0"/>
              </a:rPr>
              <a:t>Au 31 décembre 2019, les réserves de la SPM avoisinaient les 14 millions.</a:t>
            </a:r>
            <a:endParaRPr lang="fr-FR" sz="2600" dirty="0">
              <a:latin typeface="Garamond" panose="02020404030301010803" pitchFamily="18" charset="0"/>
            </a:endParaRPr>
          </a:p>
          <a:p>
            <a:pPr marL="0" lvl="1" indent="0">
              <a:buNone/>
            </a:pPr>
            <a:endParaRPr lang="fr-FR" sz="2600" dirty="0" smtClean="0">
              <a:latin typeface="Garamond" panose="02020404030301010803" pitchFamily="18" charset="0"/>
            </a:endParaRPr>
          </a:p>
          <a:p>
            <a:pPr marL="0" lvl="1" indent="0">
              <a:buNone/>
            </a:pPr>
            <a:endParaRPr lang="fr-FR" sz="2600" dirty="0">
              <a:latin typeface="Garamond" panose="02020404030301010803" pitchFamily="18" charset="0"/>
            </a:endParaRPr>
          </a:p>
          <a:p>
            <a:pPr marL="0" lvl="1" indent="0">
              <a:buNone/>
            </a:pPr>
            <a:endParaRPr lang="fr-FR" sz="2600" dirty="0" smtClean="0">
              <a:latin typeface="Garamond" panose="02020404030301010803" pitchFamily="18" charset="0"/>
            </a:endParaRPr>
          </a:p>
          <a:p>
            <a:pPr marL="0" lvl="1" indent="0">
              <a:buNone/>
            </a:pPr>
            <a:endParaRPr lang="fr-FR" sz="2600" dirty="0" smtClean="0">
              <a:latin typeface="Garamond" panose="02020404030301010803" pitchFamily="18" charset="0"/>
            </a:endParaRPr>
          </a:p>
          <a:p>
            <a:pPr marL="0" lvl="1" indent="0">
              <a:buNone/>
            </a:pPr>
            <a:endParaRPr lang="fr-FR" sz="2600" dirty="0">
              <a:latin typeface="Garamond" panose="02020404030301010803" pitchFamily="18" charset="0"/>
            </a:endParaRPr>
          </a:p>
        </p:txBody>
      </p:sp>
      <p:pic>
        <p:nvPicPr>
          <p:cNvPr id="4" name="Image 3"/>
          <p:cNvPicPr>
            <a:picLocks noChangeAspect="1"/>
          </p:cNvPicPr>
          <p:nvPr/>
        </p:nvPicPr>
        <p:blipFill>
          <a:blip r:embed="rId2"/>
          <a:stretch>
            <a:fillRect/>
          </a:stretch>
        </p:blipFill>
        <p:spPr>
          <a:xfrm>
            <a:off x="1002866" y="2746483"/>
            <a:ext cx="6700788" cy="1105849"/>
          </a:xfrm>
          <a:prstGeom prst="rect">
            <a:avLst/>
          </a:prstGeom>
        </p:spPr>
      </p:pic>
    </p:spTree>
    <p:extLst>
      <p:ext uri="{BB962C8B-B14F-4D97-AF65-F5344CB8AC3E}">
        <p14:creationId xmlns:p14="http://schemas.microsoft.com/office/powerpoint/2010/main" val="2340936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latin typeface="Garamond" panose="02020404030301010803" pitchFamily="18" charset="0"/>
              </a:rPr>
              <a:t>Cotisations viagères actuelles</a:t>
            </a:r>
            <a:endParaRPr lang="fr-FR" dirty="0">
              <a:latin typeface="Garamond" panose="02020404030301010803" pitchFamily="18" charset="0"/>
            </a:endParaRPr>
          </a:p>
        </p:txBody>
      </p:sp>
      <p:sp>
        <p:nvSpPr>
          <p:cNvPr id="3" name="Espace réservé du contenu 2"/>
          <p:cNvSpPr>
            <a:spLocks noGrp="1"/>
          </p:cNvSpPr>
          <p:nvPr>
            <p:ph idx="1"/>
          </p:nvPr>
        </p:nvSpPr>
        <p:spPr>
          <a:xfrm>
            <a:off x="838200" y="1690687"/>
            <a:ext cx="10405533" cy="4981045"/>
          </a:xfrm>
        </p:spPr>
        <p:txBody>
          <a:bodyPr>
            <a:noAutofit/>
          </a:bodyPr>
          <a:lstStyle/>
          <a:p>
            <a:r>
              <a:rPr lang="fr-FR" sz="2600" dirty="0" smtClean="0">
                <a:latin typeface="Garamond" panose="02020404030301010803" pitchFamily="18" charset="0"/>
              </a:rPr>
              <a:t>Un adhérent depuis 1949 a payé 2 358€ euros de cotisations. Si il a adhéré à 20 ans, il a aujourd’hui 91 ans. L’écart avec l’indemnité de 3 800 € est de 1 242 € soit environ 10 ans de cotisations à 124 €.</a:t>
            </a:r>
          </a:p>
          <a:p>
            <a:r>
              <a:rPr lang="fr-FR" sz="2600" dirty="0" smtClean="0">
                <a:latin typeface="Garamond" panose="02020404030301010803" pitchFamily="18" charset="0"/>
              </a:rPr>
              <a:t>A </a:t>
            </a:r>
            <a:r>
              <a:rPr lang="fr-FR" sz="2600" dirty="0" smtClean="0">
                <a:latin typeface="Garamond" panose="02020404030301010803" pitchFamily="18" charset="0"/>
              </a:rPr>
              <a:t>aujourd’hui et sans changement de cotisations à partir de 2022, les cotisations viagères sont les suivantes dans les cas les plus défavorables </a:t>
            </a:r>
            <a:r>
              <a:rPr lang="fr-FR" sz="2600" dirty="0" smtClean="0">
                <a:latin typeface="Garamond" panose="02020404030301010803" pitchFamily="18" charset="0"/>
              </a:rPr>
              <a:t>:</a:t>
            </a:r>
          </a:p>
          <a:p>
            <a:endParaRPr lang="fr-FR" sz="2600" dirty="0" smtClean="0">
              <a:latin typeface="Garamond" panose="02020404030301010803" pitchFamily="18" charset="0"/>
            </a:endParaRPr>
          </a:p>
          <a:p>
            <a:pPr marL="0" indent="0">
              <a:buNone/>
            </a:pPr>
            <a:endParaRPr lang="fr-FR" sz="2600" dirty="0">
              <a:latin typeface="Garamond" panose="02020404030301010803" pitchFamily="18" charset="0"/>
            </a:endParaRPr>
          </a:p>
          <a:p>
            <a:pPr marL="0" indent="0">
              <a:buNone/>
            </a:pPr>
            <a:endParaRPr lang="fr-FR" sz="2400" dirty="0" smtClean="0">
              <a:latin typeface="Garamond" panose="02020404030301010803" pitchFamily="18" charset="0"/>
            </a:endParaRPr>
          </a:p>
          <a:p>
            <a:pPr marL="457200" lvl="1" indent="0">
              <a:buNone/>
            </a:pPr>
            <a:endParaRPr lang="fr-FR" sz="2600" dirty="0" smtClean="0">
              <a:latin typeface="Garamond" panose="02020404030301010803" pitchFamily="18" charset="0"/>
            </a:endParaRPr>
          </a:p>
          <a:p>
            <a:pPr marL="0" lvl="1" indent="0">
              <a:buNone/>
            </a:pPr>
            <a:endParaRPr lang="fr-FR" sz="2600" dirty="0" smtClean="0">
              <a:latin typeface="Garamond" panose="02020404030301010803" pitchFamily="18" charset="0"/>
            </a:endParaRPr>
          </a:p>
          <a:p>
            <a:pPr marL="0" lvl="1" indent="0">
              <a:buNone/>
            </a:pPr>
            <a:r>
              <a:rPr lang="fr-FR" sz="2600" dirty="0" smtClean="0">
                <a:latin typeface="Garamond" panose="02020404030301010803" pitchFamily="18" charset="0"/>
                <a:sym typeface="Wingdings" panose="05000000000000000000" pitchFamily="2" charset="2"/>
              </a:rPr>
              <a:t> Augmenter les cotisations et être compétitif sur la durée est compatible. </a:t>
            </a:r>
            <a:endParaRPr lang="fr-FR" sz="2600" dirty="0" smtClean="0">
              <a:latin typeface="Garamond" panose="02020404030301010803" pitchFamily="18" charset="0"/>
            </a:endParaRPr>
          </a:p>
          <a:p>
            <a:pPr marL="0" lvl="1" indent="0">
              <a:buNone/>
            </a:pPr>
            <a:endParaRPr lang="fr-FR" sz="2600" dirty="0">
              <a:latin typeface="Garamond" panose="02020404030301010803" pitchFamily="18" charset="0"/>
            </a:endParaRPr>
          </a:p>
          <a:p>
            <a:pPr marL="0" lvl="1" indent="0">
              <a:buNone/>
            </a:pPr>
            <a:endParaRPr lang="fr-FR" sz="2600" dirty="0" smtClean="0">
              <a:latin typeface="Garamond" panose="02020404030301010803" pitchFamily="18" charset="0"/>
            </a:endParaRPr>
          </a:p>
          <a:p>
            <a:pPr marL="0" lvl="1" indent="0">
              <a:buNone/>
            </a:pPr>
            <a:endParaRPr lang="fr-FR" sz="2600" dirty="0">
              <a:latin typeface="Garamond" panose="02020404030301010803" pitchFamily="18" charset="0"/>
            </a:endParaRPr>
          </a:p>
          <a:p>
            <a:pPr marL="0" lvl="1" indent="0">
              <a:buNone/>
            </a:pPr>
            <a:endParaRPr lang="fr-FR" sz="2600" dirty="0" smtClean="0">
              <a:latin typeface="Garamond" panose="02020404030301010803" pitchFamily="18" charset="0"/>
            </a:endParaRPr>
          </a:p>
          <a:p>
            <a:pPr marL="0" lvl="1" indent="0">
              <a:buNone/>
            </a:pPr>
            <a:endParaRPr lang="fr-FR" sz="2600" dirty="0" smtClean="0">
              <a:latin typeface="Garamond" panose="02020404030301010803" pitchFamily="18" charset="0"/>
            </a:endParaRPr>
          </a:p>
          <a:p>
            <a:pPr marL="0" lvl="1" indent="0">
              <a:buNone/>
            </a:pPr>
            <a:endParaRPr lang="fr-FR" sz="2600" dirty="0">
              <a:latin typeface="Garamond" panose="02020404030301010803" pitchFamily="18" charset="0"/>
            </a:endParaRPr>
          </a:p>
          <a:p>
            <a:pPr marL="0" lvl="1" indent="0">
              <a:buNone/>
            </a:pPr>
            <a:endParaRPr lang="fr-FR" sz="2600" dirty="0" smtClean="0">
              <a:latin typeface="Garamond" panose="02020404030301010803" pitchFamily="18" charset="0"/>
            </a:endParaRPr>
          </a:p>
          <a:p>
            <a:pPr marL="0" lvl="1" indent="0">
              <a:buNone/>
            </a:pPr>
            <a:endParaRPr lang="fr-FR" sz="2600" dirty="0">
              <a:latin typeface="Garamond" panose="02020404030301010803" pitchFamily="18" charset="0"/>
            </a:endParaRPr>
          </a:p>
          <a:p>
            <a:pPr marL="0" lvl="1" indent="0">
              <a:buNone/>
            </a:pPr>
            <a:endParaRPr lang="fr-FR" sz="2600" dirty="0" smtClean="0">
              <a:latin typeface="Garamond" panose="02020404030301010803" pitchFamily="18" charset="0"/>
            </a:endParaRPr>
          </a:p>
          <a:p>
            <a:pPr marL="0" lvl="1" indent="0">
              <a:buNone/>
            </a:pPr>
            <a:endParaRPr lang="fr-FR" sz="2600" dirty="0" smtClean="0">
              <a:latin typeface="Garamond" panose="02020404030301010803" pitchFamily="18" charset="0"/>
            </a:endParaRPr>
          </a:p>
          <a:p>
            <a:pPr marL="0" lvl="1" indent="0">
              <a:buNone/>
            </a:pPr>
            <a:endParaRPr lang="fr-FR" sz="2600" dirty="0">
              <a:latin typeface="Garamond" panose="02020404030301010803" pitchFamily="18" charset="0"/>
            </a:endParaRPr>
          </a:p>
        </p:txBody>
      </p:sp>
      <p:pic>
        <p:nvPicPr>
          <p:cNvPr id="5" name="Image 4"/>
          <p:cNvPicPr>
            <a:picLocks noChangeAspect="1"/>
          </p:cNvPicPr>
          <p:nvPr/>
        </p:nvPicPr>
        <p:blipFill>
          <a:blip r:embed="rId2"/>
          <a:stretch>
            <a:fillRect/>
          </a:stretch>
        </p:blipFill>
        <p:spPr>
          <a:xfrm>
            <a:off x="2061198" y="3724008"/>
            <a:ext cx="5977201" cy="1737200"/>
          </a:xfrm>
          <a:prstGeom prst="rect">
            <a:avLst/>
          </a:prstGeom>
        </p:spPr>
      </p:pic>
    </p:spTree>
    <p:extLst>
      <p:ext uri="{BB962C8B-B14F-4D97-AF65-F5344CB8AC3E}">
        <p14:creationId xmlns:p14="http://schemas.microsoft.com/office/powerpoint/2010/main" val="2123590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0" indent="0" algn="ctr">
              <a:buNone/>
            </a:pPr>
            <a:r>
              <a:rPr lang="fr-FR" sz="4400" dirty="0" smtClean="0">
                <a:latin typeface="Garamond" panose="02020404030301010803" pitchFamily="18" charset="0"/>
              </a:rPr>
              <a:t>Rappel de la démarche</a:t>
            </a:r>
          </a:p>
        </p:txBody>
      </p:sp>
    </p:spTree>
    <p:extLst>
      <p:ext uri="{BB962C8B-B14F-4D97-AF65-F5344CB8AC3E}">
        <p14:creationId xmlns:p14="http://schemas.microsoft.com/office/powerpoint/2010/main" val="18569044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latin typeface="Garamond" panose="02020404030301010803" pitchFamily="18" charset="0"/>
              </a:rPr>
              <a:t>Démarche choisie</a:t>
            </a:r>
            <a:endParaRPr lang="fr-FR" dirty="0">
              <a:latin typeface="Garamond" panose="02020404030301010803" pitchFamily="18" charset="0"/>
            </a:endParaRPr>
          </a:p>
        </p:txBody>
      </p:sp>
      <p:sp>
        <p:nvSpPr>
          <p:cNvPr id="3" name="Espace réservé du contenu 2"/>
          <p:cNvSpPr>
            <a:spLocks noGrp="1"/>
          </p:cNvSpPr>
          <p:nvPr>
            <p:ph idx="1"/>
          </p:nvPr>
        </p:nvSpPr>
        <p:spPr/>
        <p:txBody>
          <a:bodyPr>
            <a:normAutofit/>
          </a:bodyPr>
          <a:lstStyle/>
          <a:p>
            <a:r>
              <a:rPr lang="fr-FR" sz="2600" dirty="0" smtClean="0">
                <a:latin typeface="Garamond" panose="02020404030301010803" pitchFamily="18" charset="0"/>
              </a:rPr>
              <a:t>Etude actuarielle avec des hypothèses identiques à celles ayant servi de support à l’étude de début 2017. Cela permettra de faire apparaître les évolutions sur environ trois ans et de se projeter sur les années restantes en affinant la trajectoire. </a:t>
            </a:r>
            <a:r>
              <a:rPr lang="fr-FR" sz="2600" i="1" dirty="0" smtClean="0">
                <a:latin typeface="Garamond" panose="02020404030301010803" pitchFamily="18" charset="0"/>
              </a:rPr>
              <a:t>Cible fin 2019 atteinte.</a:t>
            </a:r>
          </a:p>
          <a:p>
            <a:endParaRPr lang="fr-FR" sz="2600" dirty="0" smtClean="0">
              <a:latin typeface="Garamond" panose="02020404030301010803" pitchFamily="18" charset="0"/>
            </a:endParaRPr>
          </a:p>
          <a:p>
            <a:r>
              <a:rPr lang="fr-FR" sz="2600" dirty="0" smtClean="0">
                <a:latin typeface="Garamond" panose="02020404030301010803" pitchFamily="18" charset="0"/>
              </a:rPr>
              <a:t>Groupe de travail restreint pour réfléchir, en fonction des résultats de la première étude, sur une tarification basée sur des critères différents avec comme objectif d’obtenir une étude validant les nouveaux critères sur le plan technique. </a:t>
            </a:r>
            <a:r>
              <a:rPr lang="fr-FR" sz="2600" i="1" dirty="0" smtClean="0">
                <a:latin typeface="Garamond" panose="02020404030301010803" pitchFamily="18" charset="0"/>
              </a:rPr>
              <a:t>Cible fin janvier 2020 non atteinte car demande de compléments d’étude.</a:t>
            </a:r>
          </a:p>
          <a:p>
            <a:pPr lvl="1"/>
            <a:endParaRPr lang="fr-FR" sz="2600" dirty="0" smtClean="0">
              <a:latin typeface="Garamond" panose="02020404030301010803" pitchFamily="18" charset="0"/>
            </a:endParaRPr>
          </a:p>
        </p:txBody>
      </p:sp>
    </p:spTree>
    <p:extLst>
      <p:ext uri="{BB962C8B-B14F-4D97-AF65-F5344CB8AC3E}">
        <p14:creationId xmlns:p14="http://schemas.microsoft.com/office/powerpoint/2010/main" val="3242860868"/>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773</TotalTime>
  <Words>347</Words>
  <Application>Microsoft Office PowerPoint</Application>
  <PresentationFormat>Grand écran</PresentationFormat>
  <Paragraphs>50</Paragraphs>
  <Slides>9</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9</vt:i4>
      </vt:variant>
    </vt:vector>
  </HeadingPairs>
  <TitlesOfParts>
    <vt:vector size="15" baseType="lpstr">
      <vt:lpstr>Arial</vt:lpstr>
      <vt:lpstr>Calibri</vt:lpstr>
      <vt:lpstr>Calibri Light</vt:lpstr>
      <vt:lpstr>Garamond</vt:lpstr>
      <vt:lpstr>Wingdings</vt:lpstr>
      <vt:lpstr>Thème Office</vt:lpstr>
      <vt:lpstr>Etude actuarielle 2020</vt:lpstr>
      <vt:lpstr>Présentation PowerPoint</vt:lpstr>
      <vt:lpstr>Objet de la SPM</vt:lpstr>
      <vt:lpstr>Evolution des cotisations</vt:lpstr>
      <vt:lpstr>Présentation PowerPoint</vt:lpstr>
      <vt:lpstr>Quels impacts  si les cotisations actuelles étaient maintenues?</vt:lpstr>
      <vt:lpstr>Cotisations viagères actuelles</vt:lpstr>
      <vt:lpstr>Présentation PowerPoint</vt:lpstr>
      <vt:lpstr>Démarche choisie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Etude actuarielle</dc:title>
  <dc:creator>yves</dc:creator>
  <cp:lastModifiedBy>yves</cp:lastModifiedBy>
  <cp:revision>51</cp:revision>
  <cp:lastPrinted>2020-02-07T13:08:59Z</cp:lastPrinted>
  <dcterms:created xsi:type="dcterms:W3CDTF">2020-01-29T13:18:59Z</dcterms:created>
  <dcterms:modified xsi:type="dcterms:W3CDTF">2020-02-28T13:38:14Z</dcterms:modified>
</cp:coreProperties>
</file>