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78"/>
  </p:notesMasterIdLst>
  <p:sldIdLst>
    <p:sldId id="457" r:id="rId2"/>
    <p:sldId id="2923" r:id="rId3"/>
    <p:sldId id="2663" r:id="rId4"/>
    <p:sldId id="2903" r:id="rId5"/>
    <p:sldId id="2953" r:id="rId6"/>
    <p:sldId id="2950" r:id="rId7"/>
    <p:sldId id="2952" r:id="rId8"/>
    <p:sldId id="2951" r:id="rId9"/>
    <p:sldId id="2954" r:id="rId10"/>
    <p:sldId id="2673" r:id="rId11"/>
    <p:sldId id="2922" r:id="rId12"/>
    <p:sldId id="2955" r:id="rId13"/>
    <p:sldId id="2956" r:id="rId14"/>
    <p:sldId id="2957" r:id="rId15"/>
    <p:sldId id="2959" r:id="rId16"/>
    <p:sldId id="2960" r:id="rId17"/>
    <p:sldId id="2765" r:id="rId18"/>
    <p:sldId id="2945" r:id="rId19"/>
    <p:sldId id="2965" r:id="rId20"/>
    <p:sldId id="2966" r:id="rId21"/>
    <p:sldId id="2967" r:id="rId22"/>
    <p:sldId id="2969" r:id="rId23"/>
    <p:sldId id="2970" r:id="rId24"/>
    <p:sldId id="2971" r:id="rId25"/>
    <p:sldId id="2972" r:id="rId26"/>
    <p:sldId id="2975" r:id="rId27"/>
    <p:sldId id="2974" r:id="rId28"/>
    <p:sldId id="2973" r:id="rId29"/>
    <p:sldId id="2926" r:id="rId30"/>
    <p:sldId id="430" r:id="rId31"/>
    <p:sldId id="2977" r:id="rId32"/>
    <p:sldId id="296" r:id="rId33"/>
    <p:sldId id="2980" r:id="rId34"/>
    <p:sldId id="2982" r:id="rId35"/>
    <p:sldId id="2983" r:id="rId36"/>
    <p:sldId id="2988" r:id="rId37"/>
    <p:sldId id="2976" r:id="rId38"/>
    <p:sldId id="343" r:id="rId39"/>
    <p:sldId id="357" r:id="rId40"/>
    <p:sldId id="333" r:id="rId41"/>
    <p:sldId id="334" r:id="rId42"/>
    <p:sldId id="335" r:id="rId43"/>
    <p:sldId id="337" r:id="rId44"/>
    <p:sldId id="336" r:id="rId45"/>
    <p:sldId id="338" r:id="rId46"/>
    <p:sldId id="340" r:id="rId47"/>
    <p:sldId id="344" r:id="rId48"/>
    <p:sldId id="349" r:id="rId49"/>
    <p:sldId id="350" r:id="rId50"/>
    <p:sldId id="2990" r:id="rId51"/>
    <p:sldId id="2991" r:id="rId52"/>
    <p:sldId id="2979" r:id="rId53"/>
    <p:sldId id="375" r:id="rId54"/>
    <p:sldId id="454" r:id="rId55"/>
    <p:sldId id="455" r:id="rId56"/>
    <p:sldId id="2925" r:id="rId57"/>
    <p:sldId id="262" r:id="rId58"/>
    <p:sldId id="2992" r:id="rId59"/>
    <p:sldId id="361" r:id="rId60"/>
    <p:sldId id="363" r:id="rId61"/>
    <p:sldId id="360" r:id="rId62"/>
    <p:sldId id="362" r:id="rId63"/>
    <p:sldId id="364" r:id="rId64"/>
    <p:sldId id="2993" r:id="rId65"/>
    <p:sldId id="2994" r:id="rId66"/>
    <p:sldId id="2996" r:id="rId67"/>
    <p:sldId id="2997" r:id="rId68"/>
    <p:sldId id="2998" r:id="rId69"/>
    <p:sldId id="2999" r:id="rId70"/>
    <p:sldId id="330" r:id="rId71"/>
    <p:sldId id="342" r:id="rId72"/>
    <p:sldId id="2904" r:id="rId73"/>
    <p:sldId id="346" r:id="rId74"/>
    <p:sldId id="347" r:id="rId75"/>
    <p:sldId id="348" r:id="rId76"/>
    <p:sldId id="2702" r:id="rId7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HIT Imène" initials="NI" lastIdx="1" clrIdx="0">
    <p:extLst>
      <p:ext uri="{19B8F6BF-5375-455C-9EA6-DF929625EA0E}">
        <p15:presenceInfo xmlns:p15="http://schemas.microsoft.com/office/powerpoint/2012/main" userId="S::inachit@yconnect.fr::b3dd3e75-1a36-4a4a-a055-5a1197fed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6CD"/>
    <a:srgbClr val="029394"/>
    <a:srgbClr val="176268"/>
    <a:srgbClr val="888FB2"/>
    <a:srgbClr val="638CA5"/>
    <a:srgbClr val="028E8F"/>
    <a:srgbClr val="1EBCB4"/>
    <a:srgbClr val="057A7B"/>
    <a:srgbClr val="00ACA3"/>
    <a:srgbClr val="085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autoAdjust="0"/>
    <p:restoredTop sz="81053" autoAdjust="0"/>
  </p:normalViewPr>
  <p:slideViewPr>
    <p:cSldViewPr>
      <p:cViewPr varScale="1">
        <p:scale>
          <a:sx n="77" d="100"/>
          <a:sy n="77" d="100"/>
        </p:scale>
        <p:origin x="1915"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65384-5B51-474C-AA7B-0074A8DAB2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7B911075-25D5-46A0-AE70-EB1047F25433}">
      <dgm:prSet phldrT="[Texte]"/>
      <dgm:spPr>
        <a:solidFill>
          <a:srgbClr val="176268"/>
        </a:solidFill>
      </dgm:spPr>
      <dgm:t>
        <a:bodyPr/>
        <a:lstStyle/>
        <a:p>
          <a:r>
            <a:rPr lang="fr-FR" dirty="0"/>
            <a:t>Contrat d’assurance vie</a:t>
          </a:r>
        </a:p>
      </dgm:t>
    </dgm:pt>
    <dgm:pt modelId="{9A735AB9-BFB1-4CF0-BF5A-23F1FCA2733E}" type="parTrans" cxnId="{A5CCE3E7-950C-4292-84DC-6F6954E82A17}">
      <dgm:prSet/>
      <dgm:spPr/>
      <dgm:t>
        <a:bodyPr/>
        <a:lstStyle/>
        <a:p>
          <a:endParaRPr lang="fr-FR"/>
        </a:p>
      </dgm:t>
    </dgm:pt>
    <dgm:pt modelId="{C0CCCF83-069C-4BED-94F3-6EA5323DDEFB}" type="sibTrans" cxnId="{A5CCE3E7-950C-4292-84DC-6F6954E82A17}">
      <dgm:prSet/>
      <dgm:spPr/>
      <dgm:t>
        <a:bodyPr/>
        <a:lstStyle/>
        <a:p>
          <a:endParaRPr lang="fr-FR"/>
        </a:p>
      </dgm:t>
    </dgm:pt>
    <dgm:pt modelId="{E1F78C9A-B2E7-422B-BC2D-AB0460556847}">
      <dgm:prSet phldrT="[Texte]"/>
      <dgm:spPr>
        <a:solidFill>
          <a:srgbClr val="029394"/>
        </a:solidFill>
      </dgm:spPr>
      <dgm:t>
        <a:bodyPr/>
        <a:lstStyle/>
        <a:p>
          <a:r>
            <a:rPr lang="fr-FR" dirty="0"/>
            <a:t>Enfant 1</a:t>
          </a:r>
        </a:p>
      </dgm:t>
    </dgm:pt>
    <dgm:pt modelId="{035B78A9-DAFE-440C-96B7-78421160B534}" type="parTrans" cxnId="{F883D7C2-9EBB-4F6D-94F9-23535F4319D9}">
      <dgm:prSet/>
      <dgm:spPr/>
      <dgm:t>
        <a:bodyPr/>
        <a:lstStyle/>
        <a:p>
          <a:endParaRPr lang="fr-FR"/>
        </a:p>
      </dgm:t>
    </dgm:pt>
    <dgm:pt modelId="{585A0B80-BCBF-43FB-9586-4F8212DABC88}" type="sibTrans" cxnId="{F883D7C2-9EBB-4F6D-94F9-23535F4319D9}">
      <dgm:prSet/>
      <dgm:spPr/>
      <dgm:t>
        <a:bodyPr/>
        <a:lstStyle/>
        <a:p>
          <a:endParaRPr lang="fr-FR"/>
        </a:p>
      </dgm:t>
    </dgm:pt>
    <dgm:pt modelId="{82B4BBF2-7985-4AFF-A864-60AF7AC47D68}">
      <dgm:prSet phldrT="[Texte]"/>
      <dgm:spPr>
        <a:solidFill>
          <a:srgbClr val="6DC6CD"/>
        </a:solidFill>
      </dgm:spPr>
      <dgm:t>
        <a:bodyPr/>
        <a:lstStyle/>
        <a:p>
          <a:r>
            <a:rPr lang="fr-FR" dirty="0"/>
            <a:t>Petit enfant 1 </a:t>
          </a:r>
        </a:p>
      </dgm:t>
    </dgm:pt>
    <dgm:pt modelId="{610F180A-EE51-475C-B95F-48B9F7D225CF}" type="parTrans" cxnId="{444BB6A7-D1A5-447F-AB1F-5D796502F9B6}">
      <dgm:prSet/>
      <dgm:spPr/>
      <dgm:t>
        <a:bodyPr/>
        <a:lstStyle/>
        <a:p>
          <a:endParaRPr lang="fr-FR"/>
        </a:p>
      </dgm:t>
    </dgm:pt>
    <dgm:pt modelId="{30C551B8-53E9-486B-85BA-92AA701CA7E2}" type="sibTrans" cxnId="{444BB6A7-D1A5-447F-AB1F-5D796502F9B6}">
      <dgm:prSet/>
      <dgm:spPr/>
      <dgm:t>
        <a:bodyPr/>
        <a:lstStyle/>
        <a:p>
          <a:endParaRPr lang="fr-FR"/>
        </a:p>
      </dgm:t>
    </dgm:pt>
    <dgm:pt modelId="{A98B3597-864B-4278-8B40-650A8DEEFB27}">
      <dgm:prSet phldrT="[Texte]"/>
      <dgm:spPr>
        <a:solidFill>
          <a:srgbClr val="6DC6CD"/>
        </a:solidFill>
      </dgm:spPr>
      <dgm:t>
        <a:bodyPr/>
        <a:lstStyle/>
        <a:p>
          <a:r>
            <a:rPr lang="fr-FR" dirty="0"/>
            <a:t>Petit enfant 2</a:t>
          </a:r>
        </a:p>
      </dgm:t>
    </dgm:pt>
    <dgm:pt modelId="{DB319F0C-6750-4ED7-B4C5-D76FCDADD50B}" type="parTrans" cxnId="{487C5DFA-300D-4351-ADD0-8CB4D075AB92}">
      <dgm:prSet/>
      <dgm:spPr/>
      <dgm:t>
        <a:bodyPr/>
        <a:lstStyle/>
        <a:p>
          <a:endParaRPr lang="fr-FR"/>
        </a:p>
      </dgm:t>
    </dgm:pt>
    <dgm:pt modelId="{847FCB43-AA8C-47B7-9ADC-D0D2FF08CEC3}" type="sibTrans" cxnId="{487C5DFA-300D-4351-ADD0-8CB4D075AB92}">
      <dgm:prSet/>
      <dgm:spPr/>
      <dgm:t>
        <a:bodyPr/>
        <a:lstStyle/>
        <a:p>
          <a:endParaRPr lang="fr-FR"/>
        </a:p>
      </dgm:t>
    </dgm:pt>
    <dgm:pt modelId="{40064A62-8371-4136-A090-27E0C5098A0F}">
      <dgm:prSet phldrT="[Texte]"/>
      <dgm:spPr>
        <a:solidFill>
          <a:srgbClr val="029394"/>
        </a:solidFill>
      </dgm:spPr>
      <dgm:t>
        <a:bodyPr/>
        <a:lstStyle/>
        <a:p>
          <a:r>
            <a:rPr lang="fr-FR" dirty="0"/>
            <a:t>Enfant 2</a:t>
          </a:r>
        </a:p>
      </dgm:t>
    </dgm:pt>
    <dgm:pt modelId="{445FC7C3-1AC4-41C0-B1EF-3B17782E6B77}" type="parTrans" cxnId="{7F5B8BDB-456D-42B9-98E0-E2E45446C1EC}">
      <dgm:prSet/>
      <dgm:spPr/>
      <dgm:t>
        <a:bodyPr/>
        <a:lstStyle/>
        <a:p>
          <a:endParaRPr lang="fr-FR"/>
        </a:p>
      </dgm:t>
    </dgm:pt>
    <dgm:pt modelId="{E41DBB3E-EB34-40B5-8DE5-5D0F37DDD442}" type="sibTrans" cxnId="{7F5B8BDB-456D-42B9-98E0-E2E45446C1EC}">
      <dgm:prSet/>
      <dgm:spPr/>
      <dgm:t>
        <a:bodyPr/>
        <a:lstStyle/>
        <a:p>
          <a:endParaRPr lang="fr-FR"/>
        </a:p>
      </dgm:t>
    </dgm:pt>
    <dgm:pt modelId="{FA4471BC-76BB-4F20-B916-F37CD31508F7}">
      <dgm:prSet phldrT="[Texte]"/>
      <dgm:spPr>
        <a:solidFill>
          <a:srgbClr val="6DC6CD"/>
        </a:solidFill>
      </dgm:spPr>
      <dgm:t>
        <a:bodyPr/>
        <a:lstStyle/>
        <a:p>
          <a:r>
            <a:rPr lang="fr-FR" dirty="0"/>
            <a:t>Petit enfant 3</a:t>
          </a:r>
        </a:p>
      </dgm:t>
    </dgm:pt>
    <dgm:pt modelId="{0FFF2142-AB3B-4C02-B78D-D106445DFE01}" type="parTrans" cxnId="{A62E01A4-1799-4BAF-96EB-335D3B9B4D99}">
      <dgm:prSet/>
      <dgm:spPr/>
      <dgm:t>
        <a:bodyPr/>
        <a:lstStyle/>
        <a:p>
          <a:endParaRPr lang="fr-FR"/>
        </a:p>
      </dgm:t>
    </dgm:pt>
    <dgm:pt modelId="{25FABEF2-833E-4652-9D5B-4FFB531CE8F6}" type="sibTrans" cxnId="{A62E01A4-1799-4BAF-96EB-335D3B9B4D99}">
      <dgm:prSet/>
      <dgm:spPr/>
      <dgm:t>
        <a:bodyPr/>
        <a:lstStyle/>
        <a:p>
          <a:endParaRPr lang="fr-FR"/>
        </a:p>
      </dgm:t>
    </dgm:pt>
    <dgm:pt modelId="{203F6D84-2ED0-4C32-88CD-F6D5642B1FCB}" type="pres">
      <dgm:prSet presAssocID="{82665384-5B51-474C-AA7B-0074A8DAB2D5}" presName="diagram" presStyleCnt="0">
        <dgm:presLayoutVars>
          <dgm:chPref val="1"/>
          <dgm:dir/>
          <dgm:animOne val="branch"/>
          <dgm:animLvl val="lvl"/>
          <dgm:resizeHandles val="exact"/>
        </dgm:presLayoutVars>
      </dgm:prSet>
      <dgm:spPr/>
    </dgm:pt>
    <dgm:pt modelId="{2A6FA4CB-1A03-4320-BDE6-F4C830E1BCF8}" type="pres">
      <dgm:prSet presAssocID="{7B911075-25D5-46A0-AE70-EB1047F25433}" presName="root1" presStyleCnt="0"/>
      <dgm:spPr/>
    </dgm:pt>
    <dgm:pt modelId="{3483BE7B-3004-4F81-B91C-9ECCCB59E109}" type="pres">
      <dgm:prSet presAssocID="{7B911075-25D5-46A0-AE70-EB1047F25433}" presName="LevelOneTextNode" presStyleLbl="node0" presStyleIdx="0" presStyleCnt="1">
        <dgm:presLayoutVars>
          <dgm:chPref val="3"/>
        </dgm:presLayoutVars>
      </dgm:prSet>
      <dgm:spPr/>
    </dgm:pt>
    <dgm:pt modelId="{E9235225-6D84-4EA6-A974-3510AA124178}" type="pres">
      <dgm:prSet presAssocID="{7B911075-25D5-46A0-AE70-EB1047F25433}" presName="level2hierChild" presStyleCnt="0"/>
      <dgm:spPr/>
    </dgm:pt>
    <dgm:pt modelId="{14330B5E-5DDE-40B9-89A7-A0F572ED8AA0}" type="pres">
      <dgm:prSet presAssocID="{035B78A9-DAFE-440C-96B7-78421160B534}" presName="conn2-1" presStyleLbl="parChTrans1D2" presStyleIdx="0" presStyleCnt="2"/>
      <dgm:spPr/>
    </dgm:pt>
    <dgm:pt modelId="{EF637959-CE93-42A5-B36A-E73277E6E40B}" type="pres">
      <dgm:prSet presAssocID="{035B78A9-DAFE-440C-96B7-78421160B534}" presName="connTx" presStyleLbl="parChTrans1D2" presStyleIdx="0" presStyleCnt="2"/>
      <dgm:spPr/>
    </dgm:pt>
    <dgm:pt modelId="{87291E1A-7096-4C72-B7BB-113D2BFFBC40}" type="pres">
      <dgm:prSet presAssocID="{E1F78C9A-B2E7-422B-BC2D-AB0460556847}" presName="root2" presStyleCnt="0"/>
      <dgm:spPr/>
    </dgm:pt>
    <dgm:pt modelId="{A50B08F9-4002-49DA-8A98-44B30712A1DE}" type="pres">
      <dgm:prSet presAssocID="{E1F78C9A-B2E7-422B-BC2D-AB0460556847}" presName="LevelTwoTextNode" presStyleLbl="node2" presStyleIdx="0" presStyleCnt="2">
        <dgm:presLayoutVars>
          <dgm:chPref val="3"/>
        </dgm:presLayoutVars>
      </dgm:prSet>
      <dgm:spPr/>
    </dgm:pt>
    <dgm:pt modelId="{3B01AF41-A0A9-43DA-A692-793E3CA39114}" type="pres">
      <dgm:prSet presAssocID="{E1F78C9A-B2E7-422B-BC2D-AB0460556847}" presName="level3hierChild" presStyleCnt="0"/>
      <dgm:spPr/>
    </dgm:pt>
    <dgm:pt modelId="{01156780-BDA9-454F-8C58-3F4844DF47F2}" type="pres">
      <dgm:prSet presAssocID="{610F180A-EE51-475C-B95F-48B9F7D225CF}" presName="conn2-1" presStyleLbl="parChTrans1D3" presStyleIdx="0" presStyleCnt="3"/>
      <dgm:spPr/>
    </dgm:pt>
    <dgm:pt modelId="{7DA36C64-3285-4577-A7D0-0EB03E16C900}" type="pres">
      <dgm:prSet presAssocID="{610F180A-EE51-475C-B95F-48B9F7D225CF}" presName="connTx" presStyleLbl="parChTrans1D3" presStyleIdx="0" presStyleCnt="3"/>
      <dgm:spPr/>
    </dgm:pt>
    <dgm:pt modelId="{97D63173-6231-4806-8EA3-43F3DEC947C9}" type="pres">
      <dgm:prSet presAssocID="{82B4BBF2-7985-4AFF-A864-60AF7AC47D68}" presName="root2" presStyleCnt="0"/>
      <dgm:spPr/>
    </dgm:pt>
    <dgm:pt modelId="{439B326D-0698-496F-831B-2D58CFA8318E}" type="pres">
      <dgm:prSet presAssocID="{82B4BBF2-7985-4AFF-A864-60AF7AC47D68}" presName="LevelTwoTextNode" presStyleLbl="node3" presStyleIdx="0" presStyleCnt="3">
        <dgm:presLayoutVars>
          <dgm:chPref val="3"/>
        </dgm:presLayoutVars>
      </dgm:prSet>
      <dgm:spPr/>
    </dgm:pt>
    <dgm:pt modelId="{11EA39A0-1F79-49BF-9DC6-F4B81F1359FA}" type="pres">
      <dgm:prSet presAssocID="{82B4BBF2-7985-4AFF-A864-60AF7AC47D68}" presName="level3hierChild" presStyleCnt="0"/>
      <dgm:spPr/>
    </dgm:pt>
    <dgm:pt modelId="{1C52BBD1-BA52-4CB4-AAD3-8AAFE5456C5E}" type="pres">
      <dgm:prSet presAssocID="{DB319F0C-6750-4ED7-B4C5-D76FCDADD50B}" presName="conn2-1" presStyleLbl="parChTrans1D3" presStyleIdx="1" presStyleCnt="3"/>
      <dgm:spPr/>
    </dgm:pt>
    <dgm:pt modelId="{D772D965-1B5B-4762-A604-433D84924F91}" type="pres">
      <dgm:prSet presAssocID="{DB319F0C-6750-4ED7-B4C5-D76FCDADD50B}" presName="connTx" presStyleLbl="parChTrans1D3" presStyleIdx="1" presStyleCnt="3"/>
      <dgm:spPr/>
    </dgm:pt>
    <dgm:pt modelId="{40DB17F5-CF90-4AE6-91C0-D348655111E0}" type="pres">
      <dgm:prSet presAssocID="{A98B3597-864B-4278-8B40-650A8DEEFB27}" presName="root2" presStyleCnt="0"/>
      <dgm:spPr/>
    </dgm:pt>
    <dgm:pt modelId="{2EBF5275-BB0F-425B-8965-DC0E158A1D11}" type="pres">
      <dgm:prSet presAssocID="{A98B3597-864B-4278-8B40-650A8DEEFB27}" presName="LevelTwoTextNode" presStyleLbl="node3" presStyleIdx="1" presStyleCnt="3">
        <dgm:presLayoutVars>
          <dgm:chPref val="3"/>
        </dgm:presLayoutVars>
      </dgm:prSet>
      <dgm:spPr/>
    </dgm:pt>
    <dgm:pt modelId="{E50ED9E5-18AE-4170-A48B-0FFA26463F74}" type="pres">
      <dgm:prSet presAssocID="{A98B3597-864B-4278-8B40-650A8DEEFB27}" presName="level3hierChild" presStyleCnt="0"/>
      <dgm:spPr/>
    </dgm:pt>
    <dgm:pt modelId="{14B89128-9736-49A9-A1D2-1F74A3D22135}" type="pres">
      <dgm:prSet presAssocID="{445FC7C3-1AC4-41C0-B1EF-3B17782E6B77}" presName="conn2-1" presStyleLbl="parChTrans1D2" presStyleIdx="1" presStyleCnt="2"/>
      <dgm:spPr/>
    </dgm:pt>
    <dgm:pt modelId="{86BC3EA4-C61F-4E6F-A45E-99EC6CF5B5E1}" type="pres">
      <dgm:prSet presAssocID="{445FC7C3-1AC4-41C0-B1EF-3B17782E6B77}" presName="connTx" presStyleLbl="parChTrans1D2" presStyleIdx="1" presStyleCnt="2"/>
      <dgm:spPr/>
    </dgm:pt>
    <dgm:pt modelId="{6E7F039B-26B4-4D53-B85E-84A3E782F237}" type="pres">
      <dgm:prSet presAssocID="{40064A62-8371-4136-A090-27E0C5098A0F}" presName="root2" presStyleCnt="0"/>
      <dgm:spPr/>
    </dgm:pt>
    <dgm:pt modelId="{3FF24372-F4F2-4C2F-B8DE-0F4EC1B7B191}" type="pres">
      <dgm:prSet presAssocID="{40064A62-8371-4136-A090-27E0C5098A0F}" presName="LevelTwoTextNode" presStyleLbl="node2" presStyleIdx="1" presStyleCnt="2">
        <dgm:presLayoutVars>
          <dgm:chPref val="3"/>
        </dgm:presLayoutVars>
      </dgm:prSet>
      <dgm:spPr/>
    </dgm:pt>
    <dgm:pt modelId="{F571920D-AD37-4B8E-B122-E3AC73EB99C2}" type="pres">
      <dgm:prSet presAssocID="{40064A62-8371-4136-A090-27E0C5098A0F}" presName="level3hierChild" presStyleCnt="0"/>
      <dgm:spPr/>
    </dgm:pt>
    <dgm:pt modelId="{867147EF-E4C7-42E5-98D8-4AB17FED2646}" type="pres">
      <dgm:prSet presAssocID="{0FFF2142-AB3B-4C02-B78D-D106445DFE01}" presName="conn2-1" presStyleLbl="parChTrans1D3" presStyleIdx="2" presStyleCnt="3"/>
      <dgm:spPr/>
    </dgm:pt>
    <dgm:pt modelId="{D752D120-297A-4E01-B5E6-C27CF8F3EE54}" type="pres">
      <dgm:prSet presAssocID="{0FFF2142-AB3B-4C02-B78D-D106445DFE01}" presName="connTx" presStyleLbl="parChTrans1D3" presStyleIdx="2" presStyleCnt="3"/>
      <dgm:spPr/>
    </dgm:pt>
    <dgm:pt modelId="{1E412C95-396E-42B3-B30F-54FE6BB69CF4}" type="pres">
      <dgm:prSet presAssocID="{FA4471BC-76BB-4F20-B916-F37CD31508F7}" presName="root2" presStyleCnt="0"/>
      <dgm:spPr/>
    </dgm:pt>
    <dgm:pt modelId="{109DEBB6-9ECF-49E4-B52B-A9BE6DF96607}" type="pres">
      <dgm:prSet presAssocID="{FA4471BC-76BB-4F20-B916-F37CD31508F7}" presName="LevelTwoTextNode" presStyleLbl="node3" presStyleIdx="2" presStyleCnt="3">
        <dgm:presLayoutVars>
          <dgm:chPref val="3"/>
        </dgm:presLayoutVars>
      </dgm:prSet>
      <dgm:spPr/>
    </dgm:pt>
    <dgm:pt modelId="{C49DF31A-82D1-40C7-A5BB-53CF7CFE3EC0}" type="pres">
      <dgm:prSet presAssocID="{FA4471BC-76BB-4F20-B916-F37CD31508F7}" presName="level3hierChild" presStyleCnt="0"/>
      <dgm:spPr/>
    </dgm:pt>
  </dgm:ptLst>
  <dgm:cxnLst>
    <dgm:cxn modelId="{E874870C-9DD5-41FD-B55E-B7B5EF13B9EA}" type="presOf" srcId="{445FC7C3-1AC4-41C0-B1EF-3B17782E6B77}" destId="{14B89128-9736-49A9-A1D2-1F74A3D22135}" srcOrd="0" destOrd="0" presId="urn:microsoft.com/office/officeart/2005/8/layout/hierarchy2"/>
    <dgm:cxn modelId="{AF771612-27E1-42A9-A235-A528794FD58D}" type="presOf" srcId="{035B78A9-DAFE-440C-96B7-78421160B534}" destId="{EF637959-CE93-42A5-B36A-E73277E6E40B}" srcOrd="1" destOrd="0" presId="urn:microsoft.com/office/officeart/2005/8/layout/hierarchy2"/>
    <dgm:cxn modelId="{96A1FB19-EE32-48EB-9172-752E6451D268}" type="presOf" srcId="{610F180A-EE51-475C-B95F-48B9F7D225CF}" destId="{7DA36C64-3285-4577-A7D0-0EB03E16C900}" srcOrd="1" destOrd="0" presId="urn:microsoft.com/office/officeart/2005/8/layout/hierarchy2"/>
    <dgm:cxn modelId="{9617EB1E-4039-4233-AB66-298DA240C9AC}" type="presOf" srcId="{FA4471BC-76BB-4F20-B916-F37CD31508F7}" destId="{109DEBB6-9ECF-49E4-B52B-A9BE6DF96607}" srcOrd="0" destOrd="0" presId="urn:microsoft.com/office/officeart/2005/8/layout/hierarchy2"/>
    <dgm:cxn modelId="{62C7D11F-3859-4164-B2E8-EA3E06680D40}" type="presOf" srcId="{035B78A9-DAFE-440C-96B7-78421160B534}" destId="{14330B5E-5DDE-40B9-89A7-A0F572ED8AA0}" srcOrd="0" destOrd="0" presId="urn:microsoft.com/office/officeart/2005/8/layout/hierarchy2"/>
    <dgm:cxn modelId="{88B45C3B-3C5E-4B82-9B0D-93BDE7AC17F3}" type="presOf" srcId="{82B4BBF2-7985-4AFF-A864-60AF7AC47D68}" destId="{439B326D-0698-496F-831B-2D58CFA8318E}" srcOrd="0" destOrd="0" presId="urn:microsoft.com/office/officeart/2005/8/layout/hierarchy2"/>
    <dgm:cxn modelId="{FCA0DB3F-600C-4DE4-BD50-263583C686B3}" type="presOf" srcId="{610F180A-EE51-475C-B95F-48B9F7D225CF}" destId="{01156780-BDA9-454F-8C58-3F4844DF47F2}" srcOrd="0" destOrd="0" presId="urn:microsoft.com/office/officeart/2005/8/layout/hierarchy2"/>
    <dgm:cxn modelId="{CD6C5560-0ACE-4A0E-83EB-8FD620D50499}" type="presOf" srcId="{E1F78C9A-B2E7-422B-BC2D-AB0460556847}" destId="{A50B08F9-4002-49DA-8A98-44B30712A1DE}" srcOrd="0" destOrd="0" presId="urn:microsoft.com/office/officeart/2005/8/layout/hierarchy2"/>
    <dgm:cxn modelId="{2A479D69-5CA6-4B20-9D39-10F4AC140FCC}" type="presOf" srcId="{40064A62-8371-4136-A090-27E0C5098A0F}" destId="{3FF24372-F4F2-4C2F-B8DE-0F4EC1B7B191}" srcOrd="0" destOrd="0" presId="urn:microsoft.com/office/officeart/2005/8/layout/hierarchy2"/>
    <dgm:cxn modelId="{CDCEBE52-7D47-4E60-B50D-4AECABA953B6}" type="presOf" srcId="{0FFF2142-AB3B-4C02-B78D-D106445DFE01}" destId="{867147EF-E4C7-42E5-98D8-4AB17FED2646}" srcOrd="0" destOrd="0" presId="urn:microsoft.com/office/officeart/2005/8/layout/hierarchy2"/>
    <dgm:cxn modelId="{1D132455-3C18-48E2-BD89-CB92F480823B}" type="presOf" srcId="{0FFF2142-AB3B-4C02-B78D-D106445DFE01}" destId="{D752D120-297A-4E01-B5E6-C27CF8F3EE54}" srcOrd="1" destOrd="0" presId="urn:microsoft.com/office/officeart/2005/8/layout/hierarchy2"/>
    <dgm:cxn modelId="{F9346B76-87C5-4FE3-B163-46D8F29FE646}" type="presOf" srcId="{DB319F0C-6750-4ED7-B4C5-D76FCDADD50B}" destId="{1C52BBD1-BA52-4CB4-AAD3-8AAFE5456C5E}" srcOrd="0" destOrd="0" presId="urn:microsoft.com/office/officeart/2005/8/layout/hierarchy2"/>
    <dgm:cxn modelId="{BDA8E57A-8065-47C1-92E1-A84282011CAB}" type="presOf" srcId="{82665384-5B51-474C-AA7B-0074A8DAB2D5}" destId="{203F6D84-2ED0-4C32-88CD-F6D5642B1FCB}" srcOrd="0" destOrd="0" presId="urn:microsoft.com/office/officeart/2005/8/layout/hierarchy2"/>
    <dgm:cxn modelId="{2A03F17A-7A39-440C-85AF-A1176F48920C}" type="presOf" srcId="{7B911075-25D5-46A0-AE70-EB1047F25433}" destId="{3483BE7B-3004-4F81-B91C-9ECCCB59E109}" srcOrd="0" destOrd="0" presId="urn:microsoft.com/office/officeart/2005/8/layout/hierarchy2"/>
    <dgm:cxn modelId="{7A55909C-B12D-44D0-9FF1-CE7C6CE52CE4}" type="presOf" srcId="{445FC7C3-1AC4-41C0-B1EF-3B17782E6B77}" destId="{86BC3EA4-C61F-4E6F-A45E-99EC6CF5B5E1}" srcOrd="1" destOrd="0" presId="urn:microsoft.com/office/officeart/2005/8/layout/hierarchy2"/>
    <dgm:cxn modelId="{A62E01A4-1799-4BAF-96EB-335D3B9B4D99}" srcId="{40064A62-8371-4136-A090-27E0C5098A0F}" destId="{FA4471BC-76BB-4F20-B916-F37CD31508F7}" srcOrd="0" destOrd="0" parTransId="{0FFF2142-AB3B-4C02-B78D-D106445DFE01}" sibTransId="{25FABEF2-833E-4652-9D5B-4FFB531CE8F6}"/>
    <dgm:cxn modelId="{444BB6A7-D1A5-447F-AB1F-5D796502F9B6}" srcId="{E1F78C9A-B2E7-422B-BC2D-AB0460556847}" destId="{82B4BBF2-7985-4AFF-A864-60AF7AC47D68}" srcOrd="0" destOrd="0" parTransId="{610F180A-EE51-475C-B95F-48B9F7D225CF}" sibTransId="{30C551B8-53E9-486B-85BA-92AA701CA7E2}"/>
    <dgm:cxn modelId="{ABA4AAC2-2F5F-4CCB-9A6F-9C908D71236B}" type="presOf" srcId="{A98B3597-864B-4278-8B40-650A8DEEFB27}" destId="{2EBF5275-BB0F-425B-8965-DC0E158A1D11}" srcOrd="0" destOrd="0" presId="urn:microsoft.com/office/officeart/2005/8/layout/hierarchy2"/>
    <dgm:cxn modelId="{F883D7C2-9EBB-4F6D-94F9-23535F4319D9}" srcId="{7B911075-25D5-46A0-AE70-EB1047F25433}" destId="{E1F78C9A-B2E7-422B-BC2D-AB0460556847}" srcOrd="0" destOrd="0" parTransId="{035B78A9-DAFE-440C-96B7-78421160B534}" sibTransId="{585A0B80-BCBF-43FB-9586-4F8212DABC88}"/>
    <dgm:cxn modelId="{2E8A44D0-BADD-4C22-BE58-EBF58E567448}" type="presOf" srcId="{DB319F0C-6750-4ED7-B4C5-D76FCDADD50B}" destId="{D772D965-1B5B-4762-A604-433D84924F91}" srcOrd="1" destOrd="0" presId="urn:microsoft.com/office/officeart/2005/8/layout/hierarchy2"/>
    <dgm:cxn modelId="{7F5B8BDB-456D-42B9-98E0-E2E45446C1EC}" srcId="{7B911075-25D5-46A0-AE70-EB1047F25433}" destId="{40064A62-8371-4136-A090-27E0C5098A0F}" srcOrd="1" destOrd="0" parTransId="{445FC7C3-1AC4-41C0-B1EF-3B17782E6B77}" sibTransId="{E41DBB3E-EB34-40B5-8DE5-5D0F37DDD442}"/>
    <dgm:cxn modelId="{A5CCE3E7-950C-4292-84DC-6F6954E82A17}" srcId="{82665384-5B51-474C-AA7B-0074A8DAB2D5}" destId="{7B911075-25D5-46A0-AE70-EB1047F25433}" srcOrd="0" destOrd="0" parTransId="{9A735AB9-BFB1-4CF0-BF5A-23F1FCA2733E}" sibTransId="{C0CCCF83-069C-4BED-94F3-6EA5323DDEFB}"/>
    <dgm:cxn modelId="{487C5DFA-300D-4351-ADD0-8CB4D075AB92}" srcId="{E1F78C9A-B2E7-422B-BC2D-AB0460556847}" destId="{A98B3597-864B-4278-8B40-650A8DEEFB27}" srcOrd="1" destOrd="0" parTransId="{DB319F0C-6750-4ED7-B4C5-D76FCDADD50B}" sibTransId="{847FCB43-AA8C-47B7-9ADC-D0D2FF08CEC3}"/>
    <dgm:cxn modelId="{909CC42D-7E3F-4973-9127-4206CB0023B9}" type="presParOf" srcId="{203F6D84-2ED0-4C32-88CD-F6D5642B1FCB}" destId="{2A6FA4CB-1A03-4320-BDE6-F4C830E1BCF8}" srcOrd="0" destOrd="0" presId="urn:microsoft.com/office/officeart/2005/8/layout/hierarchy2"/>
    <dgm:cxn modelId="{A3616B46-C579-4C2F-B487-D81CC6B03322}" type="presParOf" srcId="{2A6FA4CB-1A03-4320-BDE6-F4C830E1BCF8}" destId="{3483BE7B-3004-4F81-B91C-9ECCCB59E109}" srcOrd="0" destOrd="0" presId="urn:microsoft.com/office/officeart/2005/8/layout/hierarchy2"/>
    <dgm:cxn modelId="{2D7A87E9-7254-4AC2-9008-02E7B7566CC0}" type="presParOf" srcId="{2A6FA4CB-1A03-4320-BDE6-F4C830E1BCF8}" destId="{E9235225-6D84-4EA6-A974-3510AA124178}" srcOrd="1" destOrd="0" presId="urn:microsoft.com/office/officeart/2005/8/layout/hierarchy2"/>
    <dgm:cxn modelId="{FD65D3BB-02B2-4436-B6F0-D261DE7A212E}" type="presParOf" srcId="{E9235225-6D84-4EA6-A974-3510AA124178}" destId="{14330B5E-5DDE-40B9-89A7-A0F572ED8AA0}" srcOrd="0" destOrd="0" presId="urn:microsoft.com/office/officeart/2005/8/layout/hierarchy2"/>
    <dgm:cxn modelId="{E08A2B07-6032-481E-A5F7-34F7C6344DE1}" type="presParOf" srcId="{14330B5E-5DDE-40B9-89A7-A0F572ED8AA0}" destId="{EF637959-CE93-42A5-B36A-E73277E6E40B}" srcOrd="0" destOrd="0" presId="urn:microsoft.com/office/officeart/2005/8/layout/hierarchy2"/>
    <dgm:cxn modelId="{49B28990-6BF2-44ED-BF1A-39A9DE5F2B9D}" type="presParOf" srcId="{E9235225-6D84-4EA6-A974-3510AA124178}" destId="{87291E1A-7096-4C72-B7BB-113D2BFFBC40}" srcOrd="1" destOrd="0" presId="urn:microsoft.com/office/officeart/2005/8/layout/hierarchy2"/>
    <dgm:cxn modelId="{77C46EEB-CA19-4A0A-BD79-8591E3DFC675}" type="presParOf" srcId="{87291E1A-7096-4C72-B7BB-113D2BFFBC40}" destId="{A50B08F9-4002-49DA-8A98-44B30712A1DE}" srcOrd="0" destOrd="0" presId="urn:microsoft.com/office/officeart/2005/8/layout/hierarchy2"/>
    <dgm:cxn modelId="{5A9BB660-75E0-4153-8584-7A0FDD2C330E}" type="presParOf" srcId="{87291E1A-7096-4C72-B7BB-113D2BFFBC40}" destId="{3B01AF41-A0A9-43DA-A692-793E3CA39114}" srcOrd="1" destOrd="0" presId="urn:microsoft.com/office/officeart/2005/8/layout/hierarchy2"/>
    <dgm:cxn modelId="{27C59B0B-7FED-4ACA-8F54-BB1A5ABACEF9}" type="presParOf" srcId="{3B01AF41-A0A9-43DA-A692-793E3CA39114}" destId="{01156780-BDA9-454F-8C58-3F4844DF47F2}" srcOrd="0" destOrd="0" presId="urn:microsoft.com/office/officeart/2005/8/layout/hierarchy2"/>
    <dgm:cxn modelId="{9CB461BD-4666-47D4-A3FA-45D9F3305E3B}" type="presParOf" srcId="{01156780-BDA9-454F-8C58-3F4844DF47F2}" destId="{7DA36C64-3285-4577-A7D0-0EB03E16C900}" srcOrd="0" destOrd="0" presId="urn:microsoft.com/office/officeart/2005/8/layout/hierarchy2"/>
    <dgm:cxn modelId="{AFC0833E-BEB9-41EB-9059-B1A163281445}" type="presParOf" srcId="{3B01AF41-A0A9-43DA-A692-793E3CA39114}" destId="{97D63173-6231-4806-8EA3-43F3DEC947C9}" srcOrd="1" destOrd="0" presId="urn:microsoft.com/office/officeart/2005/8/layout/hierarchy2"/>
    <dgm:cxn modelId="{EFF87803-8C53-4A24-8623-526DEFB1FE20}" type="presParOf" srcId="{97D63173-6231-4806-8EA3-43F3DEC947C9}" destId="{439B326D-0698-496F-831B-2D58CFA8318E}" srcOrd="0" destOrd="0" presId="urn:microsoft.com/office/officeart/2005/8/layout/hierarchy2"/>
    <dgm:cxn modelId="{7CAA9D07-6ED1-4FFE-A04D-DA07A1A6210D}" type="presParOf" srcId="{97D63173-6231-4806-8EA3-43F3DEC947C9}" destId="{11EA39A0-1F79-49BF-9DC6-F4B81F1359FA}" srcOrd="1" destOrd="0" presId="urn:microsoft.com/office/officeart/2005/8/layout/hierarchy2"/>
    <dgm:cxn modelId="{A052A479-D1E5-4894-979F-649C3C485E22}" type="presParOf" srcId="{3B01AF41-A0A9-43DA-A692-793E3CA39114}" destId="{1C52BBD1-BA52-4CB4-AAD3-8AAFE5456C5E}" srcOrd="2" destOrd="0" presId="urn:microsoft.com/office/officeart/2005/8/layout/hierarchy2"/>
    <dgm:cxn modelId="{560EF061-6D7D-48B3-96A8-6D6B87C8AD24}" type="presParOf" srcId="{1C52BBD1-BA52-4CB4-AAD3-8AAFE5456C5E}" destId="{D772D965-1B5B-4762-A604-433D84924F91}" srcOrd="0" destOrd="0" presId="urn:microsoft.com/office/officeart/2005/8/layout/hierarchy2"/>
    <dgm:cxn modelId="{E0C7BB9A-E33C-4D43-91EB-DD1D2B53A704}" type="presParOf" srcId="{3B01AF41-A0A9-43DA-A692-793E3CA39114}" destId="{40DB17F5-CF90-4AE6-91C0-D348655111E0}" srcOrd="3" destOrd="0" presId="urn:microsoft.com/office/officeart/2005/8/layout/hierarchy2"/>
    <dgm:cxn modelId="{882E4F72-5A6E-4445-A588-66F2783334C9}" type="presParOf" srcId="{40DB17F5-CF90-4AE6-91C0-D348655111E0}" destId="{2EBF5275-BB0F-425B-8965-DC0E158A1D11}" srcOrd="0" destOrd="0" presId="urn:microsoft.com/office/officeart/2005/8/layout/hierarchy2"/>
    <dgm:cxn modelId="{FC7B2B13-3153-443F-8B59-268A94B0993F}" type="presParOf" srcId="{40DB17F5-CF90-4AE6-91C0-D348655111E0}" destId="{E50ED9E5-18AE-4170-A48B-0FFA26463F74}" srcOrd="1" destOrd="0" presId="urn:microsoft.com/office/officeart/2005/8/layout/hierarchy2"/>
    <dgm:cxn modelId="{CF18F290-5D5B-4562-984D-EBD66889C8AF}" type="presParOf" srcId="{E9235225-6D84-4EA6-A974-3510AA124178}" destId="{14B89128-9736-49A9-A1D2-1F74A3D22135}" srcOrd="2" destOrd="0" presId="urn:microsoft.com/office/officeart/2005/8/layout/hierarchy2"/>
    <dgm:cxn modelId="{C371C9D4-4AC3-4570-A149-C05C6D028FB7}" type="presParOf" srcId="{14B89128-9736-49A9-A1D2-1F74A3D22135}" destId="{86BC3EA4-C61F-4E6F-A45E-99EC6CF5B5E1}" srcOrd="0" destOrd="0" presId="urn:microsoft.com/office/officeart/2005/8/layout/hierarchy2"/>
    <dgm:cxn modelId="{BC06C084-1FB0-4B6F-AAE6-252CCE397A4F}" type="presParOf" srcId="{E9235225-6D84-4EA6-A974-3510AA124178}" destId="{6E7F039B-26B4-4D53-B85E-84A3E782F237}" srcOrd="3" destOrd="0" presId="urn:microsoft.com/office/officeart/2005/8/layout/hierarchy2"/>
    <dgm:cxn modelId="{E2A8B1AD-0583-4F0A-95CB-D2098CB9206B}" type="presParOf" srcId="{6E7F039B-26B4-4D53-B85E-84A3E782F237}" destId="{3FF24372-F4F2-4C2F-B8DE-0F4EC1B7B191}" srcOrd="0" destOrd="0" presId="urn:microsoft.com/office/officeart/2005/8/layout/hierarchy2"/>
    <dgm:cxn modelId="{AE49BC70-E875-4BD7-A7A9-8D880F9AE947}" type="presParOf" srcId="{6E7F039B-26B4-4D53-B85E-84A3E782F237}" destId="{F571920D-AD37-4B8E-B122-E3AC73EB99C2}" srcOrd="1" destOrd="0" presId="urn:microsoft.com/office/officeart/2005/8/layout/hierarchy2"/>
    <dgm:cxn modelId="{ED2B91DD-BBFC-4789-9421-2452487EC82A}" type="presParOf" srcId="{F571920D-AD37-4B8E-B122-E3AC73EB99C2}" destId="{867147EF-E4C7-42E5-98D8-4AB17FED2646}" srcOrd="0" destOrd="0" presId="urn:microsoft.com/office/officeart/2005/8/layout/hierarchy2"/>
    <dgm:cxn modelId="{B0D7130C-FFEE-44AD-B328-9EF060B76520}" type="presParOf" srcId="{867147EF-E4C7-42E5-98D8-4AB17FED2646}" destId="{D752D120-297A-4E01-B5E6-C27CF8F3EE54}" srcOrd="0" destOrd="0" presId="urn:microsoft.com/office/officeart/2005/8/layout/hierarchy2"/>
    <dgm:cxn modelId="{C6A9E1C1-9E6C-4903-BC64-70A93F23093D}" type="presParOf" srcId="{F571920D-AD37-4B8E-B122-E3AC73EB99C2}" destId="{1E412C95-396E-42B3-B30F-54FE6BB69CF4}" srcOrd="1" destOrd="0" presId="urn:microsoft.com/office/officeart/2005/8/layout/hierarchy2"/>
    <dgm:cxn modelId="{8C97F2A5-ED51-4AB5-BF7A-27B0911DA1B3}" type="presParOf" srcId="{1E412C95-396E-42B3-B30F-54FE6BB69CF4}" destId="{109DEBB6-9ECF-49E4-B52B-A9BE6DF96607}" srcOrd="0" destOrd="0" presId="urn:microsoft.com/office/officeart/2005/8/layout/hierarchy2"/>
    <dgm:cxn modelId="{CC3BAB37-4B2A-423F-A427-13AB388F3F9B}" type="presParOf" srcId="{1E412C95-396E-42B3-B30F-54FE6BB69CF4}" destId="{C49DF31A-82D1-40C7-A5BB-53CF7CFE3EC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665384-5B51-474C-AA7B-0074A8DAB2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7B911075-25D5-46A0-AE70-EB1047F25433}">
      <dgm:prSet phldrT="[Texte]"/>
      <dgm:spPr>
        <a:solidFill>
          <a:srgbClr val="176268"/>
        </a:solidFill>
      </dgm:spPr>
      <dgm:t>
        <a:bodyPr/>
        <a:lstStyle/>
        <a:p>
          <a:r>
            <a:rPr lang="fr-FR" dirty="0"/>
            <a:t>Contrat d’assurance vie</a:t>
          </a:r>
        </a:p>
      </dgm:t>
    </dgm:pt>
    <dgm:pt modelId="{9A735AB9-BFB1-4CF0-BF5A-23F1FCA2733E}" type="parTrans" cxnId="{A5CCE3E7-950C-4292-84DC-6F6954E82A17}">
      <dgm:prSet/>
      <dgm:spPr/>
      <dgm:t>
        <a:bodyPr/>
        <a:lstStyle/>
        <a:p>
          <a:endParaRPr lang="fr-FR"/>
        </a:p>
      </dgm:t>
    </dgm:pt>
    <dgm:pt modelId="{C0CCCF83-069C-4BED-94F3-6EA5323DDEFB}" type="sibTrans" cxnId="{A5CCE3E7-950C-4292-84DC-6F6954E82A17}">
      <dgm:prSet/>
      <dgm:spPr/>
      <dgm:t>
        <a:bodyPr/>
        <a:lstStyle/>
        <a:p>
          <a:endParaRPr lang="fr-FR"/>
        </a:p>
      </dgm:t>
    </dgm:pt>
    <dgm:pt modelId="{E1F78C9A-B2E7-422B-BC2D-AB0460556847}">
      <dgm:prSet phldrT="[Texte]"/>
      <dgm:spPr>
        <a:solidFill>
          <a:srgbClr val="029394"/>
        </a:solidFill>
      </dgm:spPr>
      <dgm:t>
        <a:bodyPr/>
        <a:lstStyle/>
        <a:p>
          <a:r>
            <a:rPr lang="fr-FR" dirty="0"/>
            <a:t>Bénéficiaire 1</a:t>
          </a:r>
        </a:p>
      </dgm:t>
    </dgm:pt>
    <dgm:pt modelId="{035B78A9-DAFE-440C-96B7-78421160B534}" type="parTrans" cxnId="{F883D7C2-9EBB-4F6D-94F9-23535F4319D9}">
      <dgm:prSet/>
      <dgm:spPr/>
      <dgm:t>
        <a:bodyPr/>
        <a:lstStyle/>
        <a:p>
          <a:endParaRPr lang="fr-FR"/>
        </a:p>
      </dgm:t>
    </dgm:pt>
    <dgm:pt modelId="{585A0B80-BCBF-43FB-9586-4F8212DABC88}" type="sibTrans" cxnId="{F883D7C2-9EBB-4F6D-94F9-23535F4319D9}">
      <dgm:prSet/>
      <dgm:spPr/>
      <dgm:t>
        <a:bodyPr/>
        <a:lstStyle/>
        <a:p>
          <a:endParaRPr lang="fr-FR"/>
        </a:p>
      </dgm:t>
    </dgm:pt>
    <dgm:pt modelId="{40064A62-8371-4136-A090-27E0C5098A0F}">
      <dgm:prSet phldrT="[Texte]"/>
      <dgm:spPr>
        <a:solidFill>
          <a:srgbClr val="029394"/>
        </a:solidFill>
      </dgm:spPr>
      <dgm:t>
        <a:bodyPr/>
        <a:lstStyle/>
        <a:p>
          <a:r>
            <a:rPr lang="fr-FR" dirty="0"/>
            <a:t>Bénéficiaire 2</a:t>
          </a:r>
        </a:p>
      </dgm:t>
    </dgm:pt>
    <dgm:pt modelId="{445FC7C3-1AC4-41C0-B1EF-3B17782E6B77}" type="parTrans" cxnId="{7F5B8BDB-456D-42B9-98E0-E2E45446C1EC}">
      <dgm:prSet/>
      <dgm:spPr/>
      <dgm:t>
        <a:bodyPr/>
        <a:lstStyle/>
        <a:p>
          <a:endParaRPr lang="fr-FR"/>
        </a:p>
      </dgm:t>
    </dgm:pt>
    <dgm:pt modelId="{E41DBB3E-EB34-40B5-8DE5-5D0F37DDD442}" type="sibTrans" cxnId="{7F5B8BDB-456D-42B9-98E0-E2E45446C1EC}">
      <dgm:prSet/>
      <dgm:spPr/>
      <dgm:t>
        <a:bodyPr/>
        <a:lstStyle/>
        <a:p>
          <a:endParaRPr lang="fr-FR"/>
        </a:p>
      </dgm:t>
    </dgm:pt>
    <dgm:pt modelId="{203F6D84-2ED0-4C32-88CD-F6D5642B1FCB}" type="pres">
      <dgm:prSet presAssocID="{82665384-5B51-474C-AA7B-0074A8DAB2D5}" presName="diagram" presStyleCnt="0">
        <dgm:presLayoutVars>
          <dgm:chPref val="1"/>
          <dgm:dir/>
          <dgm:animOne val="branch"/>
          <dgm:animLvl val="lvl"/>
          <dgm:resizeHandles val="exact"/>
        </dgm:presLayoutVars>
      </dgm:prSet>
      <dgm:spPr/>
    </dgm:pt>
    <dgm:pt modelId="{2A6FA4CB-1A03-4320-BDE6-F4C830E1BCF8}" type="pres">
      <dgm:prSet presAssocID="{7B911075-25D5-46A0-AE70-EB1047F25433}" presName="root1" presStyleCnt="0"/>
      <dgm:spPr/>
    </dgm:pt>
    <dgm:pt modelId="{3483BE7B-3004-4F81-B91C-9ECCCB59E109}" type="pres">
      <dgm:prSet presAssocID="{7B911075-25D5-46A0-AE70-EB1047F25433}" presName="LevelOneTextNode" presStyleLbl="node0" presStyleIdx="0" presStyleCnt="1">
        <dgm:presLayoutVars>
          <dgm:chPref val="3"/>
        </dgm:presLayoutVars>
      </dgm:prSet>
      <dgm:spPr/>
    </dgm:pt>
    <dgm:pt modelId="{E9235225-6D84-4EA6-A974-3510AA124178}" type="pres">
      <dgm:prSet presAssocID="{7B911075-25D5-46A0-AE70-EB1047F25433}" presName="level2hierChild" presStyleCnt="0"/>
      <dgm:spPr/>
    </dgm:pt>
    <dgm:pt modelId="{14330B5E-5DDE-40B9-89A7-A0F572ED8AA0}" type="pres">
      <dgm:prSet presAssocID="{035B78A9-DAFE-440C-96B7-78421160B534}" presName="conn2-1" presStyleLbl="parChTrans1D2" presStyleIdx="0" presStyleCnt="2"/>
      <dgm:spPr/>
    </dgm:pt>
    <dgm:pt modelId="{EF637959-CE93-42A5-B36A-E73277E6E40B}" type="pres">
      <dgm:prSet presAssocID="{035B78A9-DAFE-440C-96B7-78421160B534}" presName="connTx" presStyleLbl="parChTrans1D2" presStyleIdx="0" presStyleCnt="2"/>
      <dgm:spPr/>
    </dgm:pt>
    <dgm:pt modelId="{87291E1A-7096-4C72-B7BB-113D2BFFBC40}" type="pres">
      <dgm:prSet presAssocID="{E1F78C9A-B2E7-422B-BC2D-AB0460556847}" presName="root2" presStyleCnt="0"/>
      <dgm:spPr/>
    </dgm:pt>
    <dgm:pt modelId="{A50B08F9-4002-49DA-8A98-44B30712A1DE}" type="pres">
      <dgm:prSet presAssocID="{E1F78C9A-B2E7-422B-BC2D-AB0460556847}" presName="LevelTwoTextNode" presStyleLbl="node2" presStyleIdx="0" presStyleCnt="2">
        <dgm:presLayoutVars>
          <dgm:chPref val="3"/>
        </dgm:presLayoutVars>
      </dgm:prSet>
      <dgm:spPr/>
    </dgm:pt>
    <dgm:pt modelId="{3B01AF41-A0A9-43DA-A692-793E3CA39114}" type="pres">
      <dgm:prSet presAssocID="{E1F78C9A-B2E7-422B-BC2D-AB0460556847}" presName="level3hierChild" presStyleCnt="0"/>
      <dgm:spPr/>
    </dgm:pt>
    <dgm:pt modelId="{14B89128-9736-49A9-A1D2-1F74A3D22135}" type="pres">
      <dgm:prSet presAssocID="{445FC7C3-1AC4-41C0-B1EF-3B17782E6B77}" presName="conn2-1" presStyleLbl="parChTrans1D2" presStyleIdx="1" presStyleCnt="2"/>
      <dgm:spPr/>
    </dgm:pt>
    <dgm:pt modelId="{86BC3EA4-C61F-4E6F-A45E-99EC6CF5B5E1}" type="pres">
      <dgm:prSet presAssocID="{445FC7C3-1AC4-41C0-B1EF-3B17782E6B77}" presName="connTx" presStyleLbl="parChTrans1D2" presStyleIdx="1" presStyleCnt="2"/>
      <dgm:spPr/>
    </dgm:pt>
    <dgm:pt modelId="{6E7F039B-26B4-4D53-B85E-84A3E782F237}" type="pres">
      <dgm:prSet presAssocID="{40064A62-8371-4136-A090-27E0C5098A0F}" presName="root2" presStyleCnt="0"/>
      <dgm:spPr/>
    </dgm:pt>
    <dgm:pt modelId="{3FF24372-F4F2-4C2F-B8DE-0F4EC1B7B191}" type="pres">
      <dgm:prSet presAssocID="{40064A62-8371-4136-A090-27E0C5098A0F}" presName="LevelTwoTextNode" presStyleLbl="node2" presStyleIdx="1" presStyleCnt="2">
        <dgm:presLayoutVars>
          <dgm:chPref val="3"/>
        </dgm:presLayoutVars>
      </dgm:prSet>
      <dgm:spPr/>
    </dgm:pt>
    <dgm:pt modelId="{F571920D-AD37-4B8E-B122-E3AC73EB99C2}" type="pres">
      <dgm:prSet presAssocID="{40064A62-8371-4136-A090-27E0C5098A0F}" presName="level3hierChild" presStyleCnt="0"/>
      <dgm:spPr/>
    </dgm:pt>
  </dgm:ptLst>
  <dgm:cxnLst>
    <dgm:cxn modelId="{E874870C-9DD5-41FD-B55E-B7B5EF13B9EA}" type="presOf" srcId="{445FC7C3-1AC4-41C0-B1EF-3B17782E6B77}" destId="{14B89128-9736-49A9-A1D2-1F74A3D22135}" srcOrd="0" destOrd="0" presId="urn:microsoft.com/office/officeart/2005/8/layout/hierarchy2"/>
    <dgm:cxn modelId="{AF771612-27E1-42A9-A235-A528794FD58D}" type="presOf" srcId="{035B78A9-DAFE-440C-96B7-78421160B534}" destId="{EF637959-CE93-42A5-B36A-E73277E6E40B}" srcOrd="1" destOrd="0" presId="urn:microsoft.com/office/officeart/2005/8/layout/hierarchy2"/>
    <dgm:cxn modelId="{62C7D11F-3859-4164-B2E8-EA3E06680D40}" type="presOf" srcId="{035B78A9-DAFE-440C-96B7-78421160B534}" destId="{14330B5E-5DDE-40B9-89A7-A0F572ED8AA0}" srcOrd="0" destOrd="0" presId="urn:microsoft.com/office/officeart/2005/8/layout/hierarchy2"/>
    <dgm:cxn modelId="{CD6C5560-0ACE-4A0E-83EB-8FD620D50499}" type="presOf" srcId="{E1F78C9A-B2E7-422B-BC2D-AB0460556847}" destId="{A50B08F9-4002-49DA-8A98-44B30712A1DE}" srcOrd="0" destOrd="0" presId="urn:microsoft.com/office/officeart/2005/8/layout/hierarchy2"/>
    <dgm:cxn modelId="{2A479D69-5CA6-4B20-9D39-10F4AC140FCC}" type="presOf" srcId="{40064A62-8371-4136-A090-27E0C5098A0F}" destId="{3FF24372-F4F2-4C2F-B8DE-0F4EC1B7B191}" srcOrd="0" destOrd="0" presId="urn:microsoft.com/office/officeart/2005/8/layout/hierarchy2"/>
    <dgm:cxn modelId="{BDA8E57A-8065-47C1-92E1-A84282011CAB}" type="presOf" srcId="{82665384-5B51-474C-AA7B-0074A8DAB2D5}" destId="{203F6D84-2ED0-4C32-88CD-F6D5642B1FCB}" srcOrd="0" destOrd="0" presId="urn:microsoft.com/office/officeart/2005/8/layout/hierarchy2"/>
    <dgm:cxn modelId="{2A03F17A-7A39-440C-85AF-A1176F48920C}" type="presOf" srcId="{7B911075-25D5-46A0-AE70-EB1047F25433}" destId="{3483BE7B-3004-4F81-B91C-9ECCCB59E109}" srcOrd="0" destOrd="0" presId="urn:microsoft.com/office/officeart/2005/8/layout/hierarchy2"/>
    <dgm:cxn modelId="{7A55909C-B12D-44D0-9FF1-CE7C6CE52CE4}" type="presOf" srcId="{445FC7C3-1AC4-41C0-B1EF-3B17782E6B77}" destId="{86BC3EA4-C61F-4E6F-A45E-99EC6CF5B5E1}" srcOrd="1" destOrd="0" presId="urn:microsoft.com/office/officeart/2005/8/layout/hierarchy2"/>
    <dgm:cxn modelId="{F883D7C2-9EBB-4F6D-94F9-23535F4319D9}" srcId="{7B911075-25D5-46A0-AE70-EB1047F25433}" destId="{E1F78C9A-B2E7-422B-BC2D-AB0460556847}" srcOrd="0" destOrd="0" parTransId="{035B78A9-DAFE-440C-96B7-78421160B534}" sibTransId="{585A0B80-BCBF-43FB-9586-4F8212DABC88}"/>
    <dgm:cxn modelId="{7F5B8BDB-456D-42B9-98E0-E2E45446C1EC}" srcId="{7B911075-25D5-46A0-AE70-EB1047F25433}" destId="{40064A62-8371-4136-A090-27E0C5098A0F}" srcOrd="1" destOrd="0" parTransId="{445FC7C3-1AC4-41C0-B1EF-3B17782E6B77}" sibTransId="{E41DBB3E-EB34-40B5-8DE5-5D0F37DDD442}"/>
    <dgm:cxn modelId="{A5CCE3E7-950C-4292-84DC-6F6954E82A17}" srcId="{82665384-5B51-474C-AA7B-0074A8DAB2D5}" destId="{7B911075-25D5-46A0-AE70-EB1047F25433}" srcOrd="0" destOrd="0" parTransId="{9A735AB9-BFB1-4CF0-BF5A-23F1FCA2733E}" sibTransId="{C0CCCF83-069C-4BED-94F3-6EA5323DDEFB}"/>
    <dgm:cxn modelId="{909CC42D-7E3F-4973-9127-4206CB0023B9}" type="presParOf" srcId="{203F6D84-2ED0-4C32-88CD-F6D5642B1FCB}" destId="{2A6FA4CB-1A03-4320-BDE6-F4C830E1BCF8}" srcOrd="0" destOrd="0" presId="urn:microsoft.com/office/officeart/2005/8/layout/hierarchy2"/>
    <dgm:cxn modelId="{A3616B46-C579-4C2F-B487-D81CC6B03322}" type="presParOf" srcId="{2A6FA4CB-1A03-4320-BDE6-F4C830E1BCF8}" destId="{3483BE7B-3004-4F81-B91C-9ECCCB59E109}" srcOrd="0" destOrd="0" presId="urn:microsoft.com/office/officeart/2005/8/layout/hierarchy2"/>
    <dgm:cxn modelId="{2D7A87E9-7254-4AC2-9008-02E7B7566CC0}" type="presParOf" srcId="{2A6FA4CB-1A03-4320-BDE6-F4C830E1BCF8}" destId="{E9235225-6D84-4EA6-A974-3510AA124178}" srcOrd="1" destOrd="0" presId="urn:microsoft.com/office/officeart/2005/8/layout/hierarchy2"/>
    <dgm:cxn modelId="{FD65D3BB-02B2-4436-B6F0-D261DE7A212E}" type="presParOf" srcId="{E9235225-6D84-4EA6-A974-3510AA124178}" destId="{14330B5E-5DDE-40B9-89A7-A0F572ED8AA0}" srcOrd="0" destOrd="0" presId="urn:microsoft.com/office/officeart/2005/8/layout/hierarchy2"/>
    <dgm:cxn modelId="{E08A2B07-6032-481E-A5F7-34F7C6344DE1}" type="presParOf" srcId="{14330B5E-5DDE-40B9-89A7-A0F572ED8AA0}" destId="{EF637959-CE93-42A5-B36A-E73277E6E40B}" srcOrd="0" destOrd="0" presId="urn:microsoft.com/office/officeart/2005/8/layout/hierarchy2"/>
    <dgm:cxn modelId="{49B28990-6BF2-44ED-BF1A-39A9DE5F2B9D}" type="presParOf" srcId="{E9235225-6D84-4EA6-A974-3510AA124178}" destId="{87291E1A-7096-4C72-B7BB-113D2BFFBC40}" srcOrd="1" destOrd="0" presId="urn:microsoft.com/office/officeart/2005/8/layout/hierarchy2"/>
    <dgm:cxn modelId="{77C46EEB-CA19-4A0A-BD79-8591E3DFC675}" type="presParOf" srcId="{87291E1A-7096-4C72-B7BB-113D2BFFBC40}" destId="{A50B08F9-4002-49DA-8A98-44B30712A1DE}" srcOrd="0" destOrd="0" presId="urn:microsoft.com/office/officeart/2005/8/layout/hierarchy2"/>
    <dgm:cxn modelId="{5A9BB660-75E0-4153-8584-7A0FDD2C330E}" type="presParOf" srcId="{87291E1A-7096-4C72-B7BB-113D2BFFBC40}" destId="{3B01AF41-A0A9-43DA-A692-793E3CA39114}" srcOrd="1" destOrd="0" presId="urn:microsoft.com/office/officeart/2005/8/layout/hierarchy2"/>
    <dgm:cxn modelId="{CF18F290-5D5B-4562-984D-EBD66889C8AF}" type="presParOf" srcId="{E9235225-6D84-4EA6-A974-3510AA124178}" destId="{14B89128-9736-49A9-A1D2-1F74A3D22135}" srcOrd="2" destOrd="0" presId="urn:microsoft.com/office/officeart/2005/8/layout/hierarchy2"/>
    <dgm:cxn modelId="{C371C9D4-4AC3-4570-A149-C05C6D028FB7}" type="presParOf" srcId="{14B89128-9736-49A9-A1D2-1F74A3D22135}" destId="{86BC3EA4-C61F-4E6F-A45E-99EC6CF5B5E1}" srcOrd="0" destOrd="0" presId="urn:microsoft.com/office/officeart/2005/8/layout/hierarchy2"/>
    <dgm:cxn modelId="{BC06C084-1FB0-4B6F-AAE6-252CCE397A4F}" type="presParOf" srcId="{E9235225-6D84-4EA6-A974-3510AA124178}" destId="{6E7F039B-26B4-4D53-B85E-84A3E782F237}" srcOrd="3" destOrd="0" presId="urn:microsoft.com/office/officeart/2005/8/layout/hierarchy2"/>
    <dgm:cxn modelId="{E2A8B1AD-0583-4F0A-95CB-D2098CB9206B}" type="presParOf" srcId="{6E7F039B-26B4-4D53-B85E-84A3E782F237}" destId="{3FF24372-F4F2-4C2F-B8DE-0F4EC1B7B191}" srcOrd="0" destOrd="0" presId="urn:microsoft.com/office/officeart/2005/8/layout/hierarchy2"/>
    <dgm:cxn modelId="{AE49BC70-E875-4BD7-A7A9-8D880F9AE947}" type="presParOf" srcId="{6E7F039B-26B4-4D53-B85E-84A3E782F237}" destId="{F571920D-AD37-4B8E-B122-E3AC73EB99C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DE14AD-03B3-4CBE-8094-59411F6DDBE0}" type="doc">
      <dgm:prSet loTypeId="urn:microsoft.com/office/officeart/2005/8/layout/vProcess5" loCatId="process" qsTypeId="urn:microsoft.com/office/officeart/2005/8/quickstyle/simple1" qsCatId="simple" csTypeId="urn:microsoft.com/office/officeart/2005/8/colors/accent2_3" csCatId="accent2" phldr="1"/>
      <dgm:spPr/>
    </dgm:pt>
    <dgm:pt modelId="{82F7D394-D75A-4D7F-85B9-DE3DDCCF6286}">
      <dgm:prSet phldrT="[Texte]"/>
      <dgm:spPr>
        <a:solidFill>
          <a:srgbClr val="057A7B"/>
        </a:solidFill>
      </dgm:spPr>
      <dgm:t>
        <a:bodyPr/>
        <a:lstStyle/>
        <a:p>
          <a:r>
            <a:rPr lang="fr-FR" dirty="0">
              <a:latin typeface="Arial" panose="020B0604020202020204" pitchFamily="34" charset="0"/>
              <a:cs typeface="Arial" panose="020B0604020202020204" pitchFamily="34" charset="0"/>
            </a:rPr>
            <a:t>Demander les justificatifs</a:t>
          </a:r>
        </a:p>
      </dgm:t>
    </dgm:pt>
    <dgm:pt modelId="{8A651C5C-313E-4107-B67D-CC6442540B2B}" type="parTrans" cxnId="{2F8895F8-F045-436F-8F8E-46B615944B04}">
      <dgm:prSet/>
      <dgm:spPr/>
      <dgm:t>
        <a:bodyPr/>
        <a:lstStyle/>
        <a:p>
          <a:endParaRPr lang="fr-FR">
            <a:latin typeface="Arial" panose="020B0604020202020204" pitchFamily="34" charset="0"/>
            <a:cs typeface="Arial" panose="020B0604020202020204" pitchFamily="34" charset="0"/>
          </a:endParaRPr>
        </a:p>
      </dgm:t>
    </dgm:pt>
    <dgm:pt modelId="{930B278F-10D1-4B83-AD17-E25C63D00ECF}" type="sibTrans" cxnId="{2F8895F8-F045-436F-8F8E-46B615944B04}">
      <dgm:prSet/>
      <dgm:spPr>
        <a:solidFill>
          <a:srgbClr val="1EBCB4">
            <a:alpha val="90000"/>
          </a:srgbClr>
        </a:solidFill>
      </dgm:spPr>
      <dgm:t>
        <a:bodyPr/>
        <a:lstStyle/>
        <a:p>
          <a:endParaRPr lang="fr-FR">
            <a:latin typeface="Arial" panose="020B0604020202020204" pitchFamily="34" charset="0"/>
            <a:cs typeface="Arial" panose="020B0604020202020204" pitchFamily="34" charset="0"/>
          </a:endParaRPr>
        </a:p>
      </dgm:t>
    </dgm:pt>
    <dgm:pt modelId="{40A98E5C-E3DA-4713-A4EF-8A98FBBB4BCC}">
      <dgm:prSet phldrT="[Texte]"/>
      <dgm:spPr>
        <a:solidFill>
          <a:srgbClr val="038B8B"/>
        </a:solidFill>
      </dgm:spPr>
      <dgm:t>
        <a:bodyPr/>
        <a:lstStyle/>
        <a:p>
          <a:r>
            <a:rPr lang="fr-FR" dirty="0">
              <a:latin typeface="Arial" panose="020B0604020202020204" pitchFamily="34" charset="0"/>
              <a:cs typeface="Arial" panose="020B0604020202020204" pitchFamily="34" charset="0"/>
            </a:rPr>
            <a:t>Informatisation du lien entre le bénéficiaire et le défunt</a:t>
          </a:r>
        </a:p>
      </dgm:t>
    </dgm:pt>
    <dgm:pt modelId="{A849D23C-8CA0-4C87-AFD6-5495BA67EACF}" type="parTrans" cxnId="{E92D989C-D7FA-4E98-8A8F-68664479AA47}">
      <dgm:prSet/>
      <dgm:spPr/>
      <dgm:t>
        <a:bodyPr/>
        <a:lstStyle/>
        <a:p>
          <a:endParaRPr lang="fr-FR">
            <a:latin typeface="Arial" panose="020B0604020202020204" pitchFamily="34" charset="0"/>
            <a:cs typeface="Arial" panose="020B0604020202020204" pitchFamily="34" charset="0"/>
          </a:endParaRPr>
        </a:p>
      </dgm:t>
    </dgm:pt>
    <dgm:pt modelId="{52FA9835-82B0-419C-9EC6-0BD2ABC9831B}" type="sibTrans" cxnId="{E92D989C-D7FA-4E98-8A8F-68664479AA47}">
      <dgm:prSet/>
      <dgm:spPr>
        <a:solidFill>
          <a:srgbClr val="1EBCB4">
            <a:alpha val="90000"/>
          </a:srgbClr>
        </a:solidFill>
      </dgm:spPr>
      <dgm:t>
        <a:bodyPr/>
        <a:lstStyle/>
        <a:p>
          <a:endParaRPr lang="fr-FR">
            <a:latin typeface="Arial" panose="020B0604020202020204" pitchFamily="34" charset="0"/>
            <a:cs typeface="Arial" panose="020B0604020202020204" pitchFamily="34" charset="0"/>
          </a:endParaRPr>
        </a:p>
      </dgm:t>
    </dgm:pt>
    <dgm:pt modelId="{9AC1C062-9A6F-4255-81AA-693342961E8D}">
      <dgm:prSet phldrT="[Texte]"/>
      <dgm:spPr>
        <a:solidFill>
          <a:srgbClr val="00ACA3"/>
        </a:solidFill>
      </dgm:spPr>
      <dgm:t>
        <a:bodyPr/>
        <a:lstStyle/>
        <a:p>
          <a:r>
            <a:rPr lang="fr-FR" dirty="0">
              <a:latin typeface="Arial" panose="020B0604020202020204" pitchFamily="34" charset="0"/>
              <a:cs typeface="Arial" panose="020B0604020202020204" pitchFamily="34" charset="0"/>
            </a:rPr>
            <a:t>Etablir les pièces nécessaires au règlement</a:t>
          </a:r>
        </a:p>
      </dgm:t>
    </dgm:pt>
    <dgm:pt modelId="{83A93B51-CFB1-4F1B-8CFC-C39EC4B3A43B}" type="parTrans" cxnId="{407E4D10-E08A-4A73-812A-F1E1A2727DCA}">
      <dgm:prSet/>
      <dgm:spPr/>
      <dgm:t>
        <a:bodyPr/>
        <a:lstStyle/>
        <a:p>
          <a:endParaRPr lang="fr-FR">
            <a:latin typeface="Arial" panose="020B0604020202020204" pitchFamily="34" charset="0"/>
            <a:cs typeface="Arial" panose="020B0604020202020204" pitchFamily="34" charset="0"/>
          </a:endParaRPr>
        </a:p>
      </dgm:t>
    </dgm:pt>
    <dgm:pt modelId="{A791D573-39E5-461C-86BC-5DF27C0A5A7A}" type="sibTrans" cxnId="{407E4D10-E08A-4A73-812A-F1E1A2727DCA}">
      <dgm:prSet/>
      <dgm:spPr/>
      <dgm:t>
        <a:bodyPr/>
        <a:lstStyle/>
        <a:p>
          <a:endParaRPr lang="fr-FR">
            <a:latin typeface="Arial" panose="020B0604020202020204" pitchFamily="34" charset="0"/>
            <a:cs typeface="Arial" panose="020B0604020202020204" pitchFamily="34" charset="0"/>
          </a:endParaRPr>
        </a:p>
      </dgm:t>
    </dgm:pt>
    <dgm:pt modelId="{EB6E7C7C-C594-4085-BD83-5146D572AF81}">
      <dgm:prSet phldrT="[Texte]"/>
      <dgm:spPr>
        <a:solidFill>
          <a:srgbClr val="176268"/>
        </a:solidFill>
      </dgm:spPr>
      <dgm:t>
        <a:bodyPr/>
        <a:lstStyle/>
        <a:p>
          <a:r>
            <a:rPr lang="fr-FR" dirty="0">
              <a:latin typeface="Arial" panose="020B0604020202020204" pitchFamily="34" charset="0"/>
              <a:cs typeface="Arial" panose="020B0604020202020204" pitchFamily="34" charset="0"/>
            </a:rPr>
            <a:t>Déterminer les bénéficiaires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a:solidFill>
          <a:srgbClr val="1EBCB4">
            <a:alpha val="90000"/>
          </a:srgbClr>
        </a:solidFill>
      </dgm:spPr>
      <dgm:t>
        <a:bodyPr/>
        <a:lstStyle/>
        <a:p>
          <a:endParaRPr lang="fr-FR">
            <a:latin typeface="Arial" panose="020B0604020202020204" pitchFamily="34" charset="0"/>
            <a:cs typeface="Arial" panose="020B0604020202020204" pitchFamily="34" charset="0"/>
          </a:endParaRPr>
        </a:p>
      </dgm:t>
    </dgm:pt>
    <dgm:pt modelId="{C147A6A7-5B18-40A8-B47E-D52A96586209}" type="pres">
      <dgm:prSet presAssocID="{DDDE14AD-03B3-4CBE-8094-59411F6DDBE0}" presName="outerComposite" presStyleCnt="0">
        <dgm:presLayoutVars>
          <dgm:chMax val="5"/>
          <dgm:dir/>
          <dgm:resizeHandles val="exact"/>
        </dgm:presLayoutVars>
      </dgm:prSet>
      <dgm:spPr/>
    </dgm:pt>
    <dgm:pt modelId="{F5DBA351-4897-47CE-963D-08C6734CF45C}" type="pres">
      <dgm:prSet presAssocID="{DDDE14AD-03B3-4CBE-8094-59411F6DDBE0}" presName="dummyMaxCanvas" presStyleCnt="0">
        <dgm:presLayoutVars/>
      </dgm:prSet>
      <dgm:spPr/>
    </dgm:pt>
    <dgm:pt modelId="{C5FB835D-2A64-4374-9594-F42578DE8AB6}" type="pres">
      <dgm:prSet presAssocID="{DDDE14AD-03B3-4CBE-8094-59411F6DDBE0}" presName="FourNodes_1" presStyleLbl="node1" presStyleIdx="0" presStyleCnt="4">
        <dgm:presLayoutVars>
          <dgm:bulletEnabled val="1"/>
        </dgm:presLayoutVars>
      </dgm:prSet>
      <dgm:spPr/>
    </dgm:pt>
    <dgm:pt modelId="{40AC4202-D93B-40DF-8336-627345A5906D}" type="pres">
      <dgm:prSet presAssocID="{DDDE14AD-03B3-4CBE-8094-59411F6DDBE0}" presName="FourNodes_2" presStyleLbl="node1" presStyleIdx="1" presStyleCnt="4">
        <dgm:presLayoutVars>
          <dgm:bulletEnabled val="1"/>
        </dgm:presLayoutVars>
      </dgm:prSet>
      <dgm:spPr/>
    </dgm:pt>
    <dgm:pt modelId="{8AEBB122-AB99-4404-926A-82203BC4DF29}" type="pres">
      <dgm:prSet presAssocID="{DDDE14AD-03B3-4CBE-8094-59411F6DDBE0}" presName="FourNodes_3" presStyleLbl="node1" presStyleIdx="2" presStyleCnt="4">
        <dgm:presLayoutVars>
          <dgm:bulletEnabled val="1"/>
        </dgm:presLayoutVars>
      </dgm:prSet>
      <dgm:spPr/>
    </dgm:pt>
    <dgm:pt modelId="{CF266625-513C-41DE-A174-34F0DC67813B}" type="pres">
      <dgm:prSet presAssocID="{DDDE14AD-03B3-4CBE-8094-59411F6DDBE0}" presName="FourNodes_4" presStyleLbl="node1" presStyleIdx="3" presStyleCnt="4">
        <dgm:presLayoutVars>
          <dgm:bulletEnabled val="1"/>
        </dgm:presLayoutVars>
      </dgm:prSet>
      <dgm:spPr/>
    </dgm:pt>
    <dgm:pt modelId="{380792F1-9578-4CC9-9FD9-DC6360254433}" type="pres">
      <dgm:prSet presAssocID="{DDDE14AD-03B3-4CBE-8094-59411F6DDBE0}" presName="FourConn_1-2" presStyleLbl="fgAccFollowNode1" presStyleIdx="0" presStyleCnt="3">
        <dgm:presLayoutVars>
          <dgm:bulletEnabled val="1"/>
        </dgm:presLayoutVars>
      </dgm:prSet>
      <dgm:spPr/>
    </dgm:pt>
    <dgm:pt modelId="{5BB5178F-6D70-47A6-902D-E6E85819B05E}" type="pres">
      <dgm:prSet presAssocID="{DDDE14AD-03B3-4CBE-8094-59411F6DDBE0}" presName="FourConn_2-3" presStyleLbl="fgAccFollowNode1" presStyleIdx="1" presStyleCnt="3">
        <dgm:presLayoutVars>
          <dgm:bulletEnabled val="1"/>
        </dgm:presLayoutVars>
      </dgm:prSet>
      <dgm:spPr/>
    </dgm:pt>
    <dgm:pt modelId="{B84A983B-31E4-4D33-A1E8-FE8A3870F934}" type="pres">
      <dgm:prSet presAssocID="{DDDE14AD-03B3-4CBE-8094-59411F6DDBE0}" presName="FourConn_3-4" presStyleLbl="fgAccFollowNode1" presStyleIdx="2" presStyleCnt="3">
        <dgm:presLayoutVars>
          <dgm:bulletEnabled val="1"/>
        </dgm:presLayoutVars>
      </dgm:prSet>
      <dgm:spPr/>
    </dgm:pt>
    <dgm:pt modelId="{2B232778-A9DE-4ADB-B00E-B8490A9923C8}" type="pres">
      <dgm:prSet presAssocID="{DDDE14AD-03B3-4CBE-8094-59411F6DDBE0}" presName="FourNodes_1_text" presStyleLbl="node1" presStyleIdx="3" presStyleCnt="4">
        <dgm:presLayoutVars>
          <dgm:bulletEnabled val="1"/>
        </dgm:presLayoutVars>
      </dgm:prSet>
      <dgm:spPr/>
    </dgm:pt>
    <dgm:pt modelId="{D2143513-4234-4884-9D84-DADF3F17AE36}" type="pres">
      <dgm:prSet presAssocID="{DDDE14AD-03B3-4CBE-8094-59411F6DDBE0}" presName="FourNodes_2_text" presStyleLbl="node1" presStyleIdx="3" presStyleCnt="4">
        <dgm:presLayoutVars>
          <dgm:bulletEnabled val="1"/>
        </dgm:presLayoutVars>
      </dgm:prSet>
      <dgm:spPr/>
    </dgm:pt>
    <dgm:pt modelId="{DAEC781C-8E80-47AB-B4EB-019E861C8178}" type="pres">
      <dgm:prSet presAssocID="{DDDE14AD-03B3-4CBE-8094-59411F6DDBE0}" presName="FourNodes_3_text" presStyleLbl="node1" presStyleIdx="3" presStyleCnt="4">
        <dgm:presLayoutVars>
          <dgm:bulletEnabled val="1"/>
        </dgm:presLayoutVars>
      </dgm:prSet>
      <dgm:spPr/>
    </dgm:pt>
    <dgm:pt modelId="{D5668455-E540-4C56-82B3-3F42F388B5AF}" type="pres">
      <dgm:prSet presAssocID="{DDDE14AD-03B3-4CBE-8094-59411F6DDBE0}" presName="FourNodes_4_text" presStyleLbl="node1" presStyleIdx="3" presStyleCnt="4">
        <dgm:presLayoutVars>
          <dgm:bulletEnabled val="1"/>
        </dgm:presLayoutVars>
      </dgm:prSet>
      <dgm:spPr/>
    </dgm:pt>
  </dgm:ptLst>
  <dgm:cxnLst>
    <dgm:cxn modelId="{A6D8CB0B-D136-4752-9FC1-19C43266C901}" type="presOf" srcId="{82F7D394-D75A-4D7F-85B9-DE3DDCCF6286}" destId="{40AC4202-D93B-40DF-8336-627345A5906D}" srcOrd="0" destOrd="0" presId="urn:microsoft.com/office/officeart/2005/8/layout/vProcess5"/>
    <dgm:cxn modelId="{A937410C-D8BA-48C9-BC5B-C5612DC55E9A}" type="presOf" srcId="{DDDE14AD-03B3-4CBE-8094-59411F6DDBE0}" destId="{C147A6A7-5B18-40A8-B47E-D52A96586209}" srcOrd="0" destOrd="0" presId="urn:microsoft.com/office/officeart/2005/8/layout/vProcess5"/>
    <dgm:cxn modelId="{407E4D10-E08A-4A73-812A-F1E1A2727DCA}" srcId="{DDDE14AD-03B3-4CBE-8094-59411F6DDBE0}" destId="{9AC1C062-9A6F-4255-81AA-693342961E8D}" srcOrd="3" destOrd="0" parTransId="{83A93B51-CFB1-4F1B-8CFC-C39EC4B3A43B}" sibTransId="{A791D573-39E5-461C-86BC-5DF27C0A5A7A}"/>
    <dgm:cxn modelId="{B9B47919-523C-40C7-A56C-529D048B5BFE}" srcId="{DDDE14AD-03B3-4CBE-8094-59411F6DDBE0}" destId="{EB6E7C7C-C594-4085-BD83-5146D572AF81}" srcOrd="0" destOrd="0" parTransId="{24157B29-929F-427D-95CA-407475ECEC6A}" sibTransId="{075B19E2-79FA-4927-AD06-ABB8BD9EDCB8}"/>
    <dgm:cxn modelId="{477A541D-4DEC-4D9E-A5AE-4C7061990DD5}" type="presOf" srcId="{EB6E7C7C-C594-4085-BD83-5146D572AF81}" destId="{2B232778-A9DE-4ADB-B00E-B8490A9923C8}" srcOrd="1" destOrd="0" presId="urn:microsoft.com/office/officeart/2005/8/layout/vProcess5"/>
    <dgm:cxn modelId="{D955AD3E-84B1-4AF1-AC83-47FE7AE81B73}" type="presOf" srcId="{40A98E5C-E3DA-4713-A4EF-8A98FBBB4BCC}" destId="{DAEC781C-8E80-47AB-B4EB-019E861C8178}" srcOrd="1" destOrd="0" presId="urn:microsoft.com/office/officeart/2005/8/layout/vProcess5"/>
    <dgm:cxn modelId="{EDA96C45-6F7C-4A3C-9C58-13E202724D2E}" type="presOf" srcId="{930B278F-10D1-4B83-AD17-E25C63D00ECF}" destId="{5BB5178F-6D70-47A6-902D-E6E85819B05E}" srcOrd="0" destOrd="0" presId="urn:microsoft.com/office/officeart/2005/8/layout/vProcess5"/>
    <dgm:cxn modelId="{F7239790-D83B-441B-ABFD-9F01A58C4EED}" type="presOf" srcId="{52FA9835-82B0-419C-9EC6-0BD2ABC9831B}" destId="{B84A983B-31E4-4D33-A1E8-FE8A3870F934}" srcOrd="0" destOrd="0" presId="urn:microsoft.com/office/officeart/2005/8/layout/vProcess5"/>
    <dgm:cxn modelId="{9C810899-83C6-4B47-A8C7-76BA9414BEB1}" type="presOf" srcId="{9AC1C062-9A6F-4255-81AA-693342961E8D}" destId="{CF266625-513C-41DE-A174-34F0DC67813B}" srcOrd="0" destOrd="0" presId="urn:microsoft.com/office/officeart/2005/8/layout/vProcess5"/>
    <dgm:cxn modelId="{E92D989C-D7FA-4E98-8A8F-68664479AA47}" srcId="{DDDE14AD-03B3-4CBE-8094-59411F6DDBE0}" destId="{40A98E5C-E3DA-4713-A4EF-8A98FBBB4BCC}" srcOrd="2" destOrd="0" parTransId="{A849D23C-8CA0-4C87-AFD6-5495BA67EACF}" sibTransId="{52FA9835-82B0-419C-9EC6-0BD2ABC9831B}"/>
    <dgm:cxn modelId="{432E199E-85EC-4CE9-994A-C843864ACE9B}" type="presOf" srcId="{9AC1C062-9A6F-4255-81AA-693342961E8D}" destId="{D5668455-E540-4C56-82B3-3F42F388B5AF}" srcOrd="1" destOrd="0" presId="urn:microsoft.com/office/officeart/2005/8/layout/vProcess5"/>
    <dgm:cxn modelId="{63D6669E-7CED-49E6-9EF3-D9C28D271288}" type="presOf" srcId="{075B19E2-79FA-4927-AD06-ABB8BD9EDCB8}" destId="{380792F1-9578-4CC9-9FD9-DC6360254433}" srcOrd="0" destOrd="0" presId="urn:microsoft.com/office/officeart/2005/8/layout/vProcess5"/>
    <dgm:cxn modelId="{DC0B4BAA-E7F3-446A-831E-A2DE810F0390}" type="presOf" srcId="{EB6E7C7C-C594-4085-BD83-5146D572AF81}" destId="{C5FB835D-2A64-4374-9594-F42578DE8AB6}" srcOrd="0" destOrd="0" presId="urn:microsoft.com/office/officeart/2005/8/layout/vProcess5"/>
    <dgm:cxn modelId="{6BBF0AAE-5E8F-481F-B02C-0AE7666618CA}" type="presOf" srcId="{82F7D394-D75A-4D7F-85B9-DE3DDCCF6286}" destId="{D2143513-4234-4884-9D84-DADF3F17AE36}" srcOrd="1" destOrd="0" presId="urn:microsoft.com/office/officeart/2005/8/layout/vProcess5"/>
    <dgm:cxn modelId="{1C3BCCE3-C35D-43B9-B246-29C5ADC35EC2}" type="presOf" srcId="{40A98E5C-E3DA-4713-A4EF-8A98FBBB4BCC}" destId="{8AEBB122-AB99-4404-926A-82203BC4DF29}" srcOrd="0" destOrd="0" presId="urn:microsoft.com/office/officeart/2005/8/layout/vProcess5"/>
    <dgm:cxn modelId="{2F8895F8-F045-436F-8F8E-46B615944B04}" srcId="{DDDE14AD-03B3-4CBE-8094-59411F6DDBE0}" destId="{82F7D394-D75A-4D7F-85B9-DE3DDCCF6286}" srcOrd="1" destOrd="0" parTransId="{8A651C5C-313E-4107-B67D-CC6442540B2B}" sibTransId="{930B278F-10D1-4B83-AD17-E25C63D00ECF}"/>
    <dgm:cxn modelId="{764B95F7-5519-458E-A848-A55768E89931}" type="presParOf" srcId="{C147A6A7-5B18-40A8-B47E-D52A96586209}" destId="{F5DBA351-4897-47CE-963D-08C6734CF45C}" srcOrd="0" destOrd="0" presId="urn:microsoft.com/office/officeart/2005/8/layout/vProcess5"/>
    <dgm:cxn modelId="{FCB84D78-EA12-4B7A-8CDD-3F7D31CEDF2F}" type="presParOf" srcId="{C147A6A7-5B18-40A8-B47E-D52A96586209}" destId="{C5FB835D-2A64-4374-9594-F42578DE8AB6}" srcOrd="1" destOrd="0" presId="urn:microsoft.com/office/officeart/2005/8/layout/vProcess5"/>
    <dgm:cxn modelId="{0CDF2C88-212C-492C-98C7-165CC871CBC9}" type="presParOf" srcId="{C147A6A7-5B18-40A8-B47E-D52A96586209}" destId="{40AC4202-D93B-40DF-8336-627345A5906D}" srcOrd="2" destOrd="0" presId="urn:microsoft.com/office/officeart/2005/8/layout/vProcess5"/>
    <dgm:cxn modelId="{9A128C68-2C81-41B7-AEBB-E8DC842E47D0}" type="presParOf" srcId="{C147A6A7-5B18-40A8-B47E-D52A96586209}" destId="{8AEBB122-AB99-4404-926A-82203BC4DF29}" srcOrd="3" destOrd="0" presId="urn:microsoft.com/office/officeart/2005/8/layout/vProcess5"/>
    <dgm:cxn modelId="{09A2D695-E922-488C-B204-891E8FFD0A16}" type="presParOf" srcId="{C147A6A7-5B18-40A8-B47E-D52A96586209}" destId="{CF266625-513C-41DE-A174-34F0DC67813B}" srcOrd="4" destOrd="0" presId="urn:microsoft.com/office/officeart/2005/8/layout/vProcess5"/>
    <dgm:cxn modelId="{6E6BB3E8-F74E-4172-A858-C3FDB3B014D4}" type="presParOf" srcId="{C147A6A7-5B18-40A8-B47E-D52A96586209}" destId="{380792F1-9578-4CC9-9FD9-DC6360254433}" srcOrd="5" destOrd="0" presId="urn:microsoft.com/office/officeart/2005/8/layout/vProcess5"/>
    <dgm:cxn modelId="{D12306F3-788A-4C52-88C1-6A2D430CBF3D}" type="presParOf" srcId="{C147A6A7-5B18-40A8-B47E-D52A96586209}" destId="{5BB5178F-6D70-47A6-902D-E6E85819B05E}" srcOrd="6" destOrd="0" presId="urn:microsoft.com/office/officeart/2005/8/layout/vProcess5"/>
    <dgm:cxn modelId="{D370F032-1ECE-4B69-B49C-A6D403C1D881}" type="presParOf" srcId="{C147A6A7-5B18-40A8-B47E-D52A96586209}" destId="{B84A983B-31E4-4D33-A1E8-FE8A3870F934}" srcOrd="7" destOrd="0" presId="urn:microsoft.com/office/officeart/2005/8/layout/vProcess5"/>
    <dgm:cxn modelId="{19381428-96DB-432D-8B27-EA28469827B3}" type="presParOf" srcId="{C147A6A7-5B18-40A8-B47E-D52A96586209}" destId="{2B232778-A9DE-4ADB-B00E-B8490A9923C8}" srcOrd="8" destOrd="0" presId="urn:microsoft.com/office/officeart/2005/8/layout/vProcess5"/>
    <dgm:cxn modelId="{0E052E3E-3A4B-41E9-909A-29748FF6FD4F}" type="presParOf" srcId="{C147A6A7-5B18-40A8-B47E-D52A96586209}" destId="{D2143513-4234-4884-9D84-DADF3F17AE36}" srcOrd="9" destOrd="0" presId="urn:microsoft.com/office/officeart/2005/8/layout/vProcess5"/>
    <dgm:cxn modelId="{562A93DB-441F-4202-891B-40FCB41DCA5B}" type="presParOf" srcId="{C147A6A7-5B18-40A8-B47E-D52A96586209}" destId="{DAEC781C-8E80-47AB-B4EB-019E861C8178}" srcOrd="10" destOrd="0" presId="urn:microsoft.com/office/officeart/2005/8/layout/vProcess5"/>
    <dgm:cxn modelId="{303598BB-A2C0-4006-9B45-69CCF1A9129D}" type="presParOf" srcId="{C147A6A7-5B18-40A8-B47E-D52A96586209}" destId="{D5668455-E540-4C56-82B3-3F42F388B5A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custT="1"/>
      <dgm:spPr>
        <a:solidFill>
          <a:srgbClr val="00ACA3"/>
        </a:solidFill>
      </dgm:spPr>
      <dgm:t>
        <a:bodyPr/>
        <a:lstStyle/>
        <a:p>
          <a:r>
            <a:rPr lang="fr-FR" sz="1200" i="0"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sz="1200"/>
        </a:p>
      </dgm:t>
    </dgm:pt>
    <dgm:pt modelId="{075B19E2-79FA-4927-AD06-ABB8BD9EDCB8}" type="sibTrans" cxnId="{B9B47919-523C-40C7-A56C-529D048B5BFE}">
      <dgm:prSet/>
      <dgm:spPr/>
      <dgm:t>
        <a:bodyPr/>
        <a:lstStyle/>
        <a:p>
          <a:endParaRPr lang="fr-FR" sz="1200"/>
        </a:p>
      </dgm:t>
    </dgm:pt>
    <dgm:pt modelId="{6E5B12A4-C5E5-4C00-BDFF-5DB38B9D0018}">
      <dgm:prSet phldrT="[Texte]" custT="1"/>
      <dgm:spPr>
        <a:solidFill>
          <a:srgbClr val="029394"/>
        </a:solidFill>
      </dgm:spPr>
      <dgm:t>
        <a:bodyPr/>
        <a:lstStyle/>
        <a:p>
          <a:r>
            <a:rPr lang="fr-FR" sz="1200"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sz="1200"/>
        </a:p>
      </dgm:t>
    </dgm:pt>
    <dgm:pt modelId="{A037E5F1-1D5E-4CB9-9A1A-2770B92176B7}" type="sibTrans" cxnId="{26128DD3-F614-46DC-BC2E-08A390A51085}">
      <dgm:prSet/>
      <dgm:spPr/>
      <dgm:t>
        <a:bodyPr/>
        <a:lstStyle/>
        <a:p>
          <a:endParaRPr lang="fr-FR" sz="1200"/>
        </a:p>
      </dgm:t>
    </dgm:pt>
    <dgm:pt modelId="{BE4F321B-28C0-4AE2-AF3D-AA7BD273E94E}">
      <dgm:prSet phldrT="[Texte]" custT="1"/>
      <dgm:spPr>
        <a:solidFill>
          <a:srgbClr val="038B8B"/>
        </a:solidFill>
      </dgm:spPr>
      <dgm:t>
        <a:bodyPr/>
        <a:lstStyle/>
        <a:p>
          <a:r>
            <a:rPr lang="fr-FR" sz="1200"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sz="1200"/>
        </a:p>
      </dgm:t>
    </dgm:pt>
    <dgm:pt modelId="{EE4DF162-8E24-405C-914F-FD22C759FA31}" type="sibTrans" cxnId="{00CB39EF-89D1-4716-8889-EDEE77CC96DA}">
      <dgm:prSet/>
      <dgm:spPr/>
      <dgm:t>
        <a:bodyPr/>
        <a:lstStyle/>
        <a:p>
          <a:endParaRPr lang="fr-FR" sz="1200"/>
        </a:p>
      </dgm:t>
    </dgm:pt>
    <dgm:pt modelId="{183F9361-025A-411F-AC90-B321C544147D}">
      <dgm:prSet phldrT="[Texte]" custT="1"/>
      <dgm:spPr>
        <a:solidFill>
          <a:srgbClr val="057A7B"/>
        </a:solidFill>
      </dgm:spPr>
      <dgm:t>
        <a:bodyPr/>
        <a:lstStyle/>
        <a:p>
          <a:r>
            <a:rPr lang="fr-FR" sz="1200"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sz="1200"/>
        </a:p>
      </dgm:t>
    </dgm:pt>
    <dgm:pt modelId="{4BB90353-F049-4246-91F5-147FC48A9FDB}" type="sibTrans" cxnId="{4D2BE323-58A9-45A8-890D-8D950239DBA1}">
      <dgm:prSet/>
      <dgm:spPr/>
      <dgm:t>
        <a:bodyPr/>
        <a:lstStyle/>
        <a:p>
          <a:endParaRPr lang="fr-FR" sz="1200"/>
        </a:p>
      </dgm:t>
    </dgm:pt>
    <dgm:pt modelId="{4AD3C85D-D7EC-4624-8A46-D25ABC155827}">
      <dgm:prSet phldrT="[Texte]" custT="1"/>
      <dgm:spPr>
        <a:solidFill>
          <a:srgbClr val="1EBCB4"/>
        </a:solidFill>
      </dgm:spPr>
      <dgm:t>
        <a:bodyPr/>
        <a:lstStyle/>
        <a:p>
          <a:r>
            <a:rPr lang="fr-FR" sz="1200"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sz="1200"/>
        </a:p>
      </dgm:t>
    </dgm:pt>
    <dgm:pt modelId="{CDB4246C-5676-4462-BEC1-70C8FBF48449}" type="sibTrans" cxnId="{CF5F7E79-342C-4CA6-9EAF-616AE7E81283}">
      <dgm:prSet/>
      <dgm:spPr/>
      <dgm:t>
        <a:bodyPr/>
        <a:lstStyle/>
        <a:p>
          <a:endParaRPr lang="fr-FR" sz="1200"/>
        </a:p>
      </dgm:t>
    </dgm:pt>
    <dgm:pt modelId="{2BBDFD55-7F0C-4A30-94ED-1679F0C87C84}">
      <dgm:prSet phldrT="[Texte]" custT="1"/>
      <dgm:spPr>
        <a:solidFill>
          <a:srgbClr val="176268"/>
        </a:solidFill>
      </dgm:spPr>
      <dgm:t>
        <a:bodyPr/>
        <a:lstStyle/>
        <a:p>
          <a:r>
            <a:rPr lang="fr-FR" sz="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sz="1200"/>
        </a:p>
      </dgm:t>
    </dgm:pt>
    <dgm:pt modelId="{85D12480-3367-49AB-90D2-34BFF93049D1}" type="sibTrans" cxnId="{DF4BCDC0-748B-4461-847F-985E738E6AA4}">
      <dgm:prSet/>
      <dgm:spPr/>
      <dgm:t>
        <a:bodyPr/>
        <a:lstStyle/>
        <a:p>
          <a:endParaRPr lang="fr-FR" sz="1200"/>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92699402-9314-4ACB-B3B3-120FF394B038}" type="presOf" srcId="{EB6E7C7C-C594-4085-BD83-5146D572AF81}" destId="{A0636315-8695-4F30-BF3D-6FC85945CCAC}" srcOrd="0" destOrd="0" presId="urn:microsoft.com/office/officeart/2005/8/layout/process4"/>
    <dgm:cxn modelId="{91DAA60F-4E0A-44F4-B1AC-CA1DA5F955B9}" type="presOf" srcId="{DDDE14AD-03B3-4CBE-8094-59411F6DDBE0}" destId="{13CAE8FD-7450-4B6E-ADC3-B8C31FE3EC9F}"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4D2BE323-58A9-45A8-890D-8D950239DBA1}" srcId="{DDDE14AD-03B3-4CBE-8094-59411F6DDBE0}" destId="{183F9361-025A-411F-AC90-B321C544147D}" srcOrd="4" destOrd="0" parTransId="{1A2A61CA-B5F5-4588-A6AC-94D7AD3DC0FF}" sibTransId="{4BB90353-F049-4246-91F5-147FC48A9FDB}"/>
    <dgm:cxn modelId="{5FE63C4B-F619-46FF-A4AF-581B92C80A76}"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5A69DC8F-AD6A-4493-8555-7DC7E1926DDA}" type="presOf" srcId="{183F9361-025A-411F-AC90-B321C544147D}" destId="{FA317B8C-2DD1-4DD3-B484-1D51B21A6BE0}" srcOrd="0" destOrd="0" presId="urn:microsoft.com/office/officeart/2005/8/layout/process4"/>
    <dgm:cxn modelId="{36DAC4AC-F498-41C1-82D9-65E208B3E31F}" type="presOf" srcId="{4AD3C85D-D7EC-4624-8A46-D25ABC155827}" destId="{B22D961F-9315-4599-950C-A673CB6BDF07}" srcOrd="0" destOrd="0" presId="urn:microsoft.com/office/officeart/2005/8/layout/process4"/>
    <dgm:cxn modelId="{177502B8-41E4-4391-8125-775993D12A9A}" type="presOf" srcId="{6E5B12A4-C5E5-4C00-BDFF-5DB38B9D0018}" destId="{035A78C9-1C56-4CA1-8621-986448698300}"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F1CE22E3-D990-4107-AE0D-634769B21970}" type="presOf" srcId="{2BBDFD55-7F0C-4A30-94ED-1679F0C87C84}" destId="{E0606719-CECF-476D-BC2C-6D077A92481E}" srcOrd="0" destOrd="0" presId="urn:microsoft.com/office/officeart/2005/8/layout/process4"/>
    <dgm:cxn modelId="{00CB39EF-89D1-4716-8889-EDEE77CC96DA}" srcId="{DDDE14AD-03B3-4CBE-8094-59411F6DDBE0}" destId="{BE4F321B-28C0-4AE2-AF3D-AA7BD273E94E}" srcOrd="3" destOrd="0" parTransId="{D86AE3AC-7718-4EC9-B2A6-635442036015}" sibTransId="{EE4DF162-8E24-405C-914F-FD22C759FA31}"/>
    <dgm:cxn modelId="{FB9FB718-5711-4074-BE43-9DAE995942F2}" type="presParOf" srcId="{13CAE8FD-7450-4B6E-ADC3-B8C31FE3EC9F}" destId="{E198EFA0-7E36-47B0-B5DF-77079BD3C94A}" srcOrd="0" destOrd="0" presId="urn:microsoft.com/office/officeart/2005/8/layout/process4"/>
    <dgm:cxn modelId="{ECE1E767-226C-459B-8DE1-25574C2934A3}" type="presParOf" srcId="{E198EFA0-7E36-47B0-B5DF-77079BD3C94A}" destId="{E0606719-CECF-476D-BC2C-6D077A92481E}" srcOrd="0" destOrd="0" presId="urn:microsoft.com/office/officeart/2005/8/layout/process4"/>
    <dgm:cxn modelId="{CDBDA8B8-C349-4042-95CC-A6EE2815AC5C}" type="presParOf" srcId="{13CAE8FD-7450-4B6E-ADC3-B8C31FE3EC9F}" destId="{8AD7710C-0E79-40E3-93EB-14C53B139EA6}" srcOrd="1" destOrd="0" presId="urn:microsoft.com/office/officeart/2005/8/layout/process4"/>
    <dgm:cxn modelId="{1F31AF26-D644-4C39-B2FE-9EB8D77188CE}" type="presParOf" srcId="{13CAE8FD-7450-4B6E-ADC3-B8C31FE3EC9F}" destId="{99143ECD-D1B8-47D5-AE48-994CD5D6856D}" srcOrd="2" destOrd="0" presId="urn:microsoft.com/office/officeart/2005/8/layout/process4"/>
    <dgm:cxn modelId="{2122A768-99BC-48E9-8339-0AF2670E56C7}" type="presParOf" srcId="{99143ECD-D1B8-47D5-AE48-994CD5D6856D}" destId="{FA317B8C-2DD1-4DD3-B484-1D51B21A6BE0}" srcOrd="0" destOrd="0" presId="urn:microsoft.com/office/officeart/2005/8/layout/process4"/>
    <dgm:cxn modelId="{A6A11E47-D47F-478D-B292-B196922AC1FD}" type="presParOf" srcId="{13CAE8FD-7450-4B6E-ADC3-B8C31FE3EC9F}" destId="{D6F64096-A83C-488A-9B26-B3A23F419283}" srcOrd="3" destOrd="0" presId="urn:microsoft.com/office/officeart/2005/8/layout/process4"/>
    <dgm:cxn modelId="{A82A0069-A7E1-4049-B417-FBE7A5A63085}" type="presParOf" srcId="{13CAE8FD-7450-4B6E-ADC3-B8C31FE3EC9F}" destId="{7D7609FF-E786-4452-8658-B170AFFF35A1}" srcOrd="4" destOrd="0" presId="urn:microsoft.com/office/officeart/2005/8/layout/process4"/>
    <dgm:cxn modelId="{14D5436C-96CF-4A29-AA0A-CE5B94439F97}" type="presParOf" srcId="{7D7609FF-E786-4452-8658-B170AFFF35A1}" destId="{1D1BFB4E-D92F-434A-81B1-4D1C8A8CBF5C}" srcOrd="0" destOrd="0" presId="urn:microsoft.com/office/officeart/2005/8/layout/process4"/>
    <dgm:cxn modelId="{5EBACC08-871F-4D90-AD00-BABF1AEE1D8B}" type="presParOf" srcId="{13CAE8FD-7450-4B6E-ADC3-B8C31FE3EC9F}" destId="{0E76BE41-6485-427C-A581-BFFFDF0BAF6D}" srcOrd="5" destOrd="0" presId="urn:microsoft.com/office/officeart/2005/8/layout/process4"/>
    <dgm:cxn modelId="{6EC1C53A-0EF1-468E-BE3E-998B1BE73580}" type="presParOf" srcId="{13CAE8FD-7450-4B6E-ADC3-B8C31FE3EC9F}" destId="{56B08189-D660-4C3F-BF56-76AB9E64A53E}" srcOrd="6" destOrd="0" presId="urn:microsoft.com/office/officeart/2005/8/layout/process4"/>
    <dgm:cxn modelId="{8D1EC2C3-A2B5-4C25-A47C-98C31A588650}" type="presParOf" srcId="{56B08189-D660-4C3F-BF56-76AB9E64A53E}" destId="{035A78C9-1C56-4CA1-8621-986448698300}" srcOrd="0" destOrd="0" presId="urn:microsoft.com/office/officeart/2005/8/layout/process4"/>
    <dgm:cxn modelId="{0D1E5BB1-8F22-480A-8C7B-2CB55E0F7ADF}" type="presParOf" srcId="{13CAE8FD-7450-4B6E-ADC3-B8C31FE3EC9F}" destId="{520A3C8B-5B28-4D71-8C0B-B249CBAE8ADF}" srcOrd="7" destOrd="0" presId="urn:microsoft.com/office/officeart/2005/8/layout/process4"/>
    <dgm:cxn modelId="{CAB4D35F-DF7D-44E4-B737-8CDDB220BD4E}" type="presParOf" srcId="{13CAE8FD-7450-4B6E-ADC3-B8C31FE3EC9F}" destId="{CFF32777-BFAA-49BB-BA23-CFFF8C927F18}" srcOrd="8" destOrd="0" presId="urn:microsoft.com/office/officeart/2005/8/layout/process4"/>
    <dgm:cxn modelId="{32DC44AF-3DCD-44D7-9A61-1FA235909600}" type="presParOf" srcId="{CFF32777-BFAA-49BB-BA23-CFFF8C927F18}" destId="{A0636315-8695-4F30-BF3D-6FC85945CCAC}" srcOrd="0" destOrd="0" presId="urn:microsoft.com/office/officeart/2005/8/layout/process4"/>
    <dgm:cxn modelId="{0337AA95-66F0-4095-BC33-0D8AB2A7E2DF}" type="presParOf" srcId="{13CAE8FD-7450-4B6E-ADC3-B8C31FE3EC9F}" destId="{052546E5-B652-405C-872A-B1C6C90DF607}" srcOrd="9" destOrd="0" presId="urn:microsoft.com/office/officeart/2005/8/layout/process4"/>
    <dgm:cxn modelId="{1E1790CE-2332-4FC3-9A3F-B5EB55EA6E5B}" type="presParOf" srcId="{13CAE8FD-7450-4B6E-ADC3-B8C31FE3EC9F}" destId="{F06D8375-BE42-46B5-B28E-9E81D242A86E}" srcOrd="10" destOrd="0" presId="urn:microsoft.com/office/officeart/2005/8/layout/process4"/>
    <dgm:cxn modelId="{28720BB2-DF0D-4E20-8CB9-E5CF03C5C3A5}"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p>
      </dgm:t>
    </dgm:pt>
    <dgm:pt modelId="{075B19E2-79FA-4927-AD06-ABB8BD9EDCB8}" type="sibTrans" cxnId="{B9B47919-523C-40C7-A56C-529D048B5BFE}">
      <dgm:prSet/>
      <dgm:spPr/>
      <dgm:t>
        <a:bodyPr/>
        <a:lstStyle/>
        <a:p>
          <a:endParaRPr lang="fr-F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p>
      </dgm:t>
    </dgm:pt>
    <dgm:pt modelId="{A037E5F1-1D5E-4CB9-9A1A-2770B92176B7}" type="sibTrans" cxnId="{26128DD3-F614-46DC-BC2E-08A390A51085}">
      <dgm:prSet/>
      <dgm:spPr/>
      <dgm:t>
        <a:bodyPr/>
        <a:lstStyle/>
        <a:p>
          <a:endParaRPr lang="fr-F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p>
      </dgm:t>
    </dgm:pt>
    <dgm:pt modelId="{EE4DF162-8E24-405C-914F-FD22C759FA31}" type="sibTrans" cxnId="{00CB39EF-89D1-4716-8889-EDEE77CC96DA}">
      <dgm:prSet/>
      <dgm:spPr/>
      <dgm:t>
        <a:bodyPr/>
        <a:lstStyle/>
        <a:p>
          <a:endParaRPr lang="fr-F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p>
      </dgm:t>
    </dgm:pt>
    <dgm:pt modelId="{4BB90353-F049-4246-91F5-147FC48A9FDB}" type="sibTrans" cxnId="{4D2BE323-58A9-45A8-890D-8D950239DBA1}">
      <dgm:prSet/>
      <dgm:spPr/>
      <dgm:t>
        <a:bodyPr/>
        <a:lstStyle/>
        <a:p>
          <a:endParaRPr lang="fr-F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p>
      </dgm:t>
    </dgm:pt>
    <dgm:pt modelId="{CDB4246C-5676-4462-BEC1-70C8FBF48449}" type="sibTrans" cxnId="{CF5F7E79-342C-4CA6-9EAF-616AE7E81283}">
      <dgm:prSet/>
      <dgm:spPr/>
      <dgm:t>
        <a:bodyPr/>
        <a:lstStyle/>
        <a:p>
          <a:endParaRPr lang="fr-F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p>
      </dgm:t>
    </dgm:pt>
    <dgm:pt modelId="{85D12480-3367-49AB-90D2-34BFF93049D1}" type="sibTrans" cxnId="{DF4BCDC0-748B-4461-847F-985E738E6AA4}">
      <dgm:prSet/>
      <dgm:spPr/>
      <dgm:t>
        <a:bodyPr/>
        <a:lstStyle/>
        <a:p>
          <a:endParaRPr lang="fr-F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DE14AD-03B3-4CBE-8094-59411F6DDBE0}" type="doc">
      <dgm:prSet loTypeId="urn:microsoft.com/office/officeart/2005/8/layout/process4" loCatId="process" qsTypeId="urn:microsoft.com/office/officeart/2005/8/quickstyle/simple1" qsCatId="simple" csTypeId="urn:microsoft.com/office/officeart/2005/8/colors/accent2_3" csCatId="accent2" phldr="1"/>
      <dgm:spPr/>
    </dgm:pt>
    <dgm:pt modelId="{EB6E7C7C-C594-4085-BD83-5146D572AF81}">
      <dgm:prSet phldrT="[Texte]"/>
      <dgm:spPr>
        <a:solidFill>
          <a:srgbClr val="00ACA3"/>
        </a:solidFill>
      </dgm:spPr>
      <dgm:t>
        <a:bodyPr/>
        <a:lstStyle/>
        <a:p>
          <a:r>
            <a:rPr lang="fr-FR" dirty="0">
              <a:latin typeface="Arial" panose="020B0604020202020204" pitchFamily="34" charset="0"/>
              <a:cs typeface="Arial" panose="020B0604020202020204" pitchFamily="34" charset="0"/>
            </a:rPr>
            <a:t>Consultation de toutes les archives (GED ou papier) par le gestionnaire décès</a:t>
          </a:r>
        </a:p>
      </dgm:t>
    </dgm:pt>
    <dgm:pt modelId="{24157B29-929F-427D-95CA-407475ECEC6A}" type="par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075B19E2-79FA-4927-AD06-ABB8BD9EDCB8}" type="sibTrans" cxnId="{B9B47919-523C-40C7-A56C-529D048B5BFE}">
      <dgm:prSet/>
      <dgm:spPr/>
      <dgm:t>
        <a:bodyPr/>
        <a:lstStyle/>
        <a:p>
          <a:endParaRPr lang="fr-FR">
            <a:latin typeface="Arial" panose="020B0604020202020204" pitchFamily="34" charset="0"/>
            <a:cs typeface="Arial" panose="020B0604020202020204" pitchFamily="34" charset="0"/>
          </a:endParaRPr>
        </a:p>
      </dgm:t>
    </dgm:pt>
    <dgm:pt modelId="{6E5B12A4-C5E5-4C00-BDFF-5DB38B9D0018}">
      <dgm:prSet phldrT="[Texte]"/>
      <dgm:spPr>
        <a:solidFill>
          <a:srgbClr val="029394"/>
        </a:solidFill>
      </dgm:spPr>
      <dgm:t>
        <a:bodyPr/>
        <a:lstStyle/>
        <a:p>
          <a:r>
            <a:rPr lang="fr-FR" dirty="0">
              <a:latin typeface="Arial" panose="020B0604020202020204" pitchFamily="34" charset="0"/>
              <a:cs typeface="Arial" panose="020B0604020202020204" pitchFamily="34" charset="0"/>
            </a:rPr>
            <a:t>Vérifier la cohérence entre la date d’enregistrement de la clause dans le SI et les archives</a:t>
          </a:r>
        </a:p>
      </dgm:t>
    </dgm:pt>
    <dgm:pt modelId="{00728CE7-133C-4DA6-823A-EA8BCE947562}" type="par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A037E5F1-1D5E-4CB9-9A1A-2770B92176B7}" type="sibTrans" cxnId="{26128DD3-F614-46DC-BC2E-08A390A51085}">
      <dgm:prSet/>
      <dgm:spPr/>
      <dgm:t>
        <a:bodyPr/>
        <a:lstStyle/>
        <a:p>
          <a:endParaRPr lang="fr-FR">
            <a:latin typeface="Arial" panose="020B0604020202020204" pitchFamily="34" charset="0"/>
            <a:cs typeface="Arial" panose="020B0604020202020204" pitchFamily="34" charset="0"/>
          </a:endParaRPr>
        </a:p>
      </dgm:t>
    </dgm:pt>
    <dgm:pt modelId="{BE4F321B-28C0-4AE2-AF3D-AA7BD273E94E}">
      <dgm:prSet phldrT="[Texte]"/>
      <dgm:spPr>
        <a:solidFill>
          <a:srgbClr val="038B8B"/>
        </a:solidFill>
      </dgm:spPr>
      <dgm:t>
        <a:bodyPr/>
        <a:lstStyle/>
        <a:p>
          <a:r>
            <a:rPr lang="fr-FR" dirty="0">
              <a:latin typeface="Arial" panose="020B0604020202020204" pitchFamily="34" charset="0"/>
              <a:cs typeface="Arial" panose="020B0604020202020204" pitchFamily="34" charset="0"/>
            </a:rPr>
            <a:t>Rechercher si présence de traitement en attente en particulier sur les clauses</a:t>
          </a:r>
        </a:p>
      </dgm:t>
    </dgm:pt>
    <dgm:pt modelId="{D86AE3AC-7718-4EC9-B2A6-635442036015}" type="par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EE4DF162-8E24-405C-914F-FD22C759FA31}" type="sibTrans" cxnId="{00CB39EF-89D1-4716-8889-EDEE77CC96DA}">
      <dgm:prSet/>
      <dgm:spPr/>
      <dgm:t>
        <a:bodyPr/>
        <a:lstStyle/>
        <a:p>
          <a:endParaRPr lang="fr-FR">
            <a:latin typeface="Arial" panose="020B0604020202020204" pitchFamily="34" charset="0"/>
            <a:cs typeface="Arial" panose="020B0604020202020204" pitchFamily="34" charset="0"/>
          </a:endParaRPr>
        </a:p>
      </dgm:t>
    </dgm:pt>
    <dgm:pt modelId="{183F9361-025A-411F-AC90-B321C544147D}">
      <dgm:prSet phldrT="[Texte]"/>
      <dgm:spPr>
        <a:solidFill>
          <a:srgbClr val="057A7B"/>
        </a:solidFill>
      </dgm:spPr>
      <dgm:t>
        <a:bodyPr/>
        <a:lstStyle/>
        <a:p>
          <a:r>
            <a:rPr lang="fr-FR" dirty="0">
              <a:latin typeface="Arial" panose="020B0604020202020204" pitchFamily="34" charset="0"/>
              <a:cs typeface="Arial" panose="020B0604020202020204" pitchFamily="34" charset="0"/>
            </a:rPr>
            <a:t>Le gestionnaire indique la clause  bénéficiaire à retenir</a:t>
          </a:r>
        </a:p>
      </dgm:t>
    </dgm:pt>
    <dgm:pt modelId="{1A2A61CA-B5F5-4588-A6AC-94D7AD3DC0FF}" type="par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BB90353-F049-4246-91F5-147FC48A9FDB}" type="sibTrans" cxnId="{4D2BE323-58A9-45A8-890D-8D950239DBA1}">
      <dgm:prSet/>
      <dgm:spPr/>
      <dgm:t>
        <a:bodyPr/>
        <a:lstStyle/>
        <a:p>
          <a:endParaRPr lang="fr-FR">
            <a:latin typeface="Arial" panose="020B0604020202020204" pitchFamily="34" charset="0"/>
            <a:cs typeface="Arial" panose="020B0604020202020204" pitchFamily="34" charset="0"/>
          </a:endParaRPr>
        </a:p>
      </dgm:t>
    </dgm:pt>
    <dgm:pt modelId="{4AD3C85D-D7EC-4624-8A46-D25ABC155827}">
      <dgm:prSet phldrT="[Texte]"/>
      <dgm:spPr>
        <a:solidFill>
          <a:srgbClr val="1EBCB4"/>
        </a:solidFill>
      </dgm:spPr>
      <dgm:t>
        <a:bodyPr/>
        <a:lstStyle/>
        <a:p>
          <a:r>
            <a:rPr lang="fr-FR" dirty="0">
              <a:latin typeface="Arial" panose="020B0604020202020204" pitchFamily="34" charset="0"/>
              <a:cs typeface="Arial" panose="020B0604020202020204" pitchFamily="34" charset="0"/>
            </a:rPr>
            <a:t>Connaissance des références de l’assuré décédé et des références du contrat</a:t>
          </a:r>
        </a:p>
      </dgm:t>
    </dgm:pt>
    <dgm:pt modelId="{640A5386-EDAD-41D1-AFF9-884E60D16982}" type="par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CDB4246C-5676-4462-BEC1-70C8FBF48449}" type="sibTrans" cxnId="{CF5F7E79-342C-4CA6-9EAF-616AE7E81283}">
      <dgm:prSet/>
      <dgm:spPr/>
      <dgm:t>
        <a:bodyPr/>
        <a:lstStyle/>
        <a:p>
          <a:endParaRPr lang="fr-FR">
            <a:latin typeface="Arial" panose="020B0604020202020204" pitchFamily="34" charset="0"/>
            <a:cs typeface="Arial" panose="020B0604020202020204" pitchFamily="34" charset="0"/>
          </a:endParaRPr>
        </a:p>
      </dgm:t>
    </dgm:pt>
    <dgm:pt modelId="{2BBDFD55-7F0C-4A30-94ED-1679F0C87C84}">
      <dgm:prSet phldrT="[Texte]"/>
      <dgm:spPr>
        <a:solidFill>
          <a:srgbClr val="176268"/>
        </a:solidFill>
      </dgm:spPr>
      <dgm:t>
        <a:bodyPr/>
        <a:lstStyle/>
        <a:p>
          <a:r>
            <a:rPr lang="fr-FR"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gm:t>
    </dgm:pt>
    <dgm:pt modelId="{C1C3A1DC-D72A-4A31-A173-2213AA281345}" type="par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85D12480-3367-49AB-90D2-34BFF93049D1}" type="sibTrans" cxnId="{DF4BCDC0-748B-4461-847F-985E738E6AA4}">
      <dgm:prSet/>
      <dgm:spPr/>
      <dgm:t>
        <a:bodyPr/>
        <a:lstStyle/>
        <a:p>
          <a:endParaRPr lang="fr-FR">
            <a:latin typeface="Arial" panose="020B0604020202020204" pitchFamily="34" charset="0"/>
            <a:cs typeface="Arial" panose="020B0604020202020204" pitchFamily="34" charset="0"/>
          </a:endParaRPr>
        </a:p>
      </dgm:t>
    </dgm:pt>
    <dgm:pt modelId="{13CAE8FD-7450-4B6E-ADC3-B8C31FE3EC9F}" type="pres">
      <dgm:prSet presAssocID="{DDDE14AD-03B3-4CBE-8094-59411F6DDBE0}" presName="Name0" presStyleCnt="0">
        <dgm:presLayoutVars>
          <dgm:dir/>
          <dgm:animLvl val="lvl"/>
          <dgm:resizeHandles val="exact"/>
        </dgm:presLayoutVars>
      </dgm:prSet>
      <dgm:spPr/>
    </dgm:pt>
    <dgm:pt modelId="{E198EFA0-7E36-47B0-B5DF-77079BD3C94A}" type="pres">
      <dgm:prSet presAssocID="{2BBDFD55-7F0C-4A30-94ED-1679F0C87C84}" presName="boxAndChildren" presStyleCnt="0"/>
      <dgm:spPr/>
    </dgm:pt>
    <dgm:pt modelId="{E0606719-CECF-476D-BC2C-6D077A92481E}" type="pres">
      <dgm:prSet presAssocID="{2BBDFD55-7F0C-4A30-94ED-1679F0C87C84}" presName="parentTextBox" presStyleLbl="node1" presStyleIdx="0" presStyleCnt="6"/>
      <dgm:spPr/>
    </dgm:pt>
    <dgm:pt modelId="{8AD7710C-0E79-40E3-93EB-14C53B139EA6}" type="pres">
      <dgm:prSet presAssocID="{4BB90353-F049-4246-91F5-147FC48A9FDB}" presName="sp" presStyleCnt="0"/>
      <dgm:spPr/>
    </dgm:pt>
    <dgm:pt modelId="{99143ECD-D1B8-47D5-AE48-994CD5D6856D}" type="pres">
      <dgm:prSet presAssocID="{183F9361-025A-411F-AC90-B321C544147D}" presName="arrowAndChildren" presStyleCnt="0"/>
      <dgm:spPr/>
    </dgm:pt>
    <dgm:pt modelId="{FA317B8C-2DD1-4DD3-B484-1D51B21A6BE0}" type="pres">
      <dgm:prSet presAssocID="{183F9361-025A-411F-AC90-B321C544147D}" presName="parentTextArrow" presStyleLbl="node1" presStyleIdx="1" presStyleCnt="6"/>
      <dgm:spPr/>
    </dgm:pt>
    <dgm:pt modelId="{D6F64096-A83C-488A-9B26-B3A23F419283}" type="pres">
      <dgm:prSet presAssocID="{EE4DF162-8E24-405C-914F-FD22C759FA31}" presName="sp" presStyleCnt="0"/>
      <dgm:spPr/>
    </dgm:pt>
    <dgm:pt modelId="{7D7609FF-E786-4452-8658-B170AFFF35A1}" type="pres">
      <dgm:prSet presAssocID="{BE4F321B-28C0-4AE2-AF3D-AA7BD273E94E}" presName="arrowAndChildren" presStyleCnt="0"/>
      <dgm:spPr/>
    </dgm:pt>
    <dgm:pt modelId="{1D1BFB4E-D92F-434A-81B1-4D1C8A8CBF5C}" type="pres">
      <dgm:prSet presAssocID="{BE4F321B-28C0-4AE2-AF3D-AA7BD273E94E}" presName="parentTextArrow" presStyleLbl="node1" presStyleIdx="2" presStyleCnt="6"/>
      <dgm:spPr/>
    </dgm:pt>
    <dgm:pt modelId="{0E76BE41-6485-427C-A581-BFFFDF0BAF6D}" type="pres">
      <dgm:prSet presAssocID="{A037E5F1-1D5E-4CB9-9A1A-2770B92176B7}" presName="sp" presStyleCnt="0"/>
      <dgm:spPr/>
    </dgm:pt>
    <dgm:pt modelId="{56B08189-D660-4C3F-BF56-76AB9E64A53E}" type="pres">
      <dgm:prSet presAssocID="{6E5B12A4-C5E5-4C00-BDFF-5DB38B9D0018}" presName="arrowAndChildren" presStyleCnt="0"/>
      <dgm:spPr/>
    </dgm:pt>
    <dgm:pt modelId="{035A78C9-1C56-4CA1-8621-986448698300}" type="pres">
      <dgm:prSet presAssocID="{6E5B12A4-C5E5-4C00-BDFF-5DB38B9D0018}" presName="parentTextArrow" presStyleLbl="node1" presStyleIdx="3" presStyleCnt="6"/>
      <dgm:spPr/>
    </dgm:pt>
    <dgm:pt modelId="{520A3C8B-5B28-4D71-8C0B-B249CBAE8ADF}" type="pres">
      <dgm:prSet presAssocID="{075B19E2-79FA-4927-AD06-ABB8BD9EDCB8}" presName="sp" presStyleCnt="0"/>
      <dgm:spPr/>
    </dgm:pt>
    <dgm:pt modelId="{CFF32777-BFAA-49BB-BA23-CFFF8C927F18}" type="pres">
      <dgm:prSet presAssocID="{EB6E7C7C-C594-4085-BD83-5146D572AF81}" presName="arrowAndChildren" presStyleCnt="0"/>
      <dgm:spPr/>
    </dgm:pt>
    <dgm:pt modelId="{A0636315-8695-4F30-BF3D-6FC85945CCAC}" type="pres">
      <dgm:prSet presAssocID="{EB6E7C7C-C594-4085-BD83-5146D572AF81}" presName="parentTextArrow" presStyleLbl="node1" presStyleIdx="4" presStyleCnt="6"/>
      <dgm:spPr/>
    </dgm:pt>
    <dgm:pt modelId="{052546E5-B652-405C-872A-B1C6C90DF607}" type="pres">
      <dgm:prSet presAssocID="{CDB4246C-5676-4462-BEC1-70C8FBF48449}" presName="sp" presStyleCnt="0"/>
      <dgm:spPr/>
    </dgm:pt>
    <dgm:pt modelId="{F06D8375-BE42-46B5-B28E-9E81D242A86E}" type="pres">
      <dgm:prSet presAssocID="{4AD3C85D-D7EC-4624-8A46-D25ABC155827}" presName="arrowAndChildren" presStyleCnt="0"/>
      <dgm:spPr/>
    </dgm:pt>
    <dgm:pt modelId="{B22D961F-9315-4599-950C-A673CB6BDF07}" type="pres">
      <dgm:prSet presAssocID="{4AD3C85D-D7EC-4624-8A46-D25ABC155827}" presName="parentTextArrow" presStyleLbl="node1" presStyleIdx="5" presStyleCnt="6"/>
      <dgm:spPr/>
    </dgm:pt>
  </dgm:ptLst>
  <dgm:cxnLst>
    <dgm:cxn modelId="{0392C40E-D0D5-4D45-8350-FDC8F1C97B6B}" type="presOf" srcId="{6E5B12A4-C5E5-4C00-BDFF-5DB38B9D0018}" destId="{035A78C9-1C56-4CA1-8621-986448698300}" srcOrd="0" destOrd="0" presId="urn:microsoft.com/office/officeart/2005/8/layout/process4"/>
    <dgm:cxn modelId="{B9B47919-523C-40C7-A56C-529D048B5BFE}" srcId="{DDDE14AD-03B3-4CBE-8094-59411F6DDBE0}" destId="{EB6E7C7C-C594-4085-BD83-5146D572AF81}" srcOrd="1" destOrd="0" parTransId="{24157B29-929F-427D-95CA-407475ECEC6A}" sibTransId="{075B19E2-79FA-4927-AD06-ABB8BD9EDCB8}"/>
    <dgm:cxn modelId="{83435221-62C0-4103-97A8-898F1203596F}" type="presOf" srcId="{DDDE14AD-03B3-4CBE-8094-59411F6DDBE0}" destId="{13CAE8FD-7450-4B6E-ADC3-B8C31FE3EC9F}" srcOrd="0" destOrd="0" presId="urn:microsoft.com/office/officeart/2005/8/layout/process4"/>
    <dgm:cxn modelId="{4D2BE323-58A9-45A8-890D-8D950239DBA1}" srcId="{DDDE14AD-03B3-4CBE-8094-59411F6DDBE0}" destId="{183F9361-025A-411F-AC90-B321C544147D}" srcOrd="4" destOrd="0" parTransId="{1A2A61CA-B5F5-4588-A6AC-94D7AD3DC0FF}" sibTransId="{4BB90353-F049-4246-91F5-147FC48A9FDB}"/>
    <dgm:cxn modelId="{3CBD8727-3927-4175-9CF3-48E4B3927F09}" type="presOf" srcId="{183F9361-025A-411F-AC90-B321C544147D}" destId="{FA317B8C-2DD1-4DD3-B484-1D51B21A6BE0}" srcOrd="0" destOrd="0" presId="urn:microsoft.com/office/officeart/2005/8/layout/process4"/>
    <dgm:cxn modelId="{3644E466-6E24-4CF4-B604-63CC929FAED8}" type="presOf" srcId="{4AD3C85D-D7EC-4624-8A46-D25ABC155827}" destId="{B22D961F-9315-4599-950C-A673CB6BDF07}" srcOrd="0" destOrd="0" presId="urn:microsoft.com/office/officeart/2005/8/layout/process4"/>
    <dgm:cxn modelId="{506AD374-BE82-4A0A-9C50-71ACB819F8B4}" type="presOf" srcId="{BE4F321B-28C0-4AE2-AF3D-AA7BD273E94E}" destId="{1D1BFB4E-D92F-434A-81B1-4D1C8A8CBF5C}" srcOrd="0" destOrd="0" presId="urn:microsoft.com/office/officeart/2005/8/layout/process4"/>
    <dgm:cxn modelId="{CF5F7E79-342C-4CA6-9EAF-616AE7E81283}" srcId="{DDDE14AD-03B3-4CBE-8094-59411F6DDBE0}" destId="{4AD3C85D-D7EC-4624-8A46-D25ABC155827}" srcOrd="0" destOrd="0" parTransId="{640A5386-EDAD-41D1-AFF9-884E60D16982}" sibTransId="{CDB4246C-5676-4462-BEC1-70C8FBF48449}"/>
    <dgm:cxn modelId="{E7097199-71B8-404B-BBC1-3E2B11F3B934}" type="presOf" srcId="{EB6E7C7C-C594-4085-BD83-5146D572AF81}" destId="{A0636315-8695-4F30-BF3D-6FC85945CCAC}" srcOrd="0" destOrd="0" presId="urn:microsoft.com/office/officeart/2005/8/layout/process4"/>
    <dgm:cxn modelId="{DF4BCDC0-748B-4461-847F-985E738E6AA4}" srcId="{DDDE14AD-03B3-4CBE-8094-59411F6DDBE0}" destId="{2BBDFD55-7F0C-4A30-94ED-1679F0C87C84}" srcOrd="5" destOrd="0" parTransId="{C1C3A1DC-D72A-4A31-A173-2213AA281345}" sibTransId="{85D12480-3367-49AB-90D2-34BFF93049D1}"/>
    <dgm:cxn modelId="{26128DD3-F614-46DC-BC2E-08A390A51085}" srcId="{DDDE14AD-03B3-4CBE-8094-59411F6DDBE0}" destId="{6E5B12A4-C5E5-4C00-BDFF-5DB38B9D0018}" srcOrd="2" destOrd="0" parTransId="{00728CE7-133C-4DA6-823A-EA8BCE947562}" sibTransId="{A037E5F1-1D5E-4CB9-9A1A-2770B92176B7}"/>
    <dgm:cxn modelId="{00CB39EF-89D1-4716-8889-EDEE77CC96DA}" srcId="{DDDE14AD-03B3-4CBE-8094-59411F6DDBE0}" destId="{BE4F321B-28C0-4AE2-AF3D-AA7BD273E94E}" srcOrd="3" destOrd="0" parTransId="{D86AE3AC-7718-4EC9-B2A6-635442036015}" sibTransId="{EE4DF162-8E24-405C-914F-FD22C759FA31}"/>
    <dgm:cxn modelId="{F4B51CF2-9599-49F4-B460-772D9ED8399D}" type="presOf" srcId="{2BBDFD55-7F0C-4A30-94ED-1679F0C87C84}" destId="{E0606719-CECF-476D-BC2C-6D077A92481E}" srcOrd="0" destOrd="0" presId="urn:microsoft.com/office/officeart/2005/8/layout/process4"/>
    <dgm:cxn modelId="{70C6243C-9372-4968-9A76-775687EB9DA4}" type="presParOf" srcId="{13CAE8FD-7450-4B6E-ADC3-B8C31FE3EC9F}" destId="{E198EFA0-7E36-47B0-B5DF-77079BD3C94A}" srcOrd="0" destOrd="0" presId="urn:microsoft.com/office/officeart/2005/8/layout/process4"/>
    <dgm:cxn modelId="{CE8BAD42-3C9A-40DE-803C-805BBEA1112A}" type="presParOf" srcId="{E198EFA0-7E36-47B0-B5DF-77079BD3C94A}" destId="{E0606719-CECF-476D-BC2C-6D077A92481E}" srcOrd="0" destOrd="0" presId="urn:microsoft.com/office/officeart/2005/8/layout/process4"/>
    <dgm:cxn modelId="{7CEA6C3F-42C0-4C60-96B4-4C462BE27D10}" type="presParOf" srcId="{13CAE8FD-7450-4B6E-ADC3-B8C31FE3EC9F}" destId="{8AD7710C-0E79-40E3-93EB-14C53B139EA6}" srcOrd="1" destOrd="0" presId="urn:microsoft.com/office/officeart/2005/8/layout/process4"/>
    <dgm:cxn modelId="{E88F5924-BE65-4E07-9303-1E901B5E2876}" type="presParOf" srcId="{13CAE8FD-7450-4B6E-ADC3-B8C31FE3EC9F}" destId="{99143ECD-D1B8-47D5-AE48-994CD5D6856D}" srcOrd="2" destOrd="0" presId="urn:microsoft.com/office/officeart/2005/8/layout/process4"/>
    <dgm:cxn modelId="{4BA6400B-A8D3-46B3-8FB4-7BBF75EBC515}" type="presParOf" srcId="{99143ECD-D1B8-47D5-AE48-994CD5D6856D}" destId="{FA317B8C-2DD1-4DD3-B484-1D51B21A6BE0}" srcOrd="0" destOrd="0" presId="urn:microsoft.com/office/officeart/2005/8/layout/process4"/>
    <dgm:cxn modelId="{4A3071C7-A28A-4187-AA73-1243C00552BB}" type="presParOf" srcId="{13CAE8FD-7450-4B6E-ADC3-B8C31FE3EC9F}" destId="{D6F64096-A83C-488A-9B26-B3A23F419283}" srcOrd="3" destOrd="0" presId="urn:microsoft.com/office/officeart/2005/8/layout/process4"/>
    <dgm:cxn modelId="{0582CEC6-3361-4A6D-B9D1-2CC297DEE12F}" type="presParOf" srcId="{13CAE8FD-7450-4B6E-ADC3-B8C31FE3EC9F}" destId="{7D7609FF-E786-4452-8658-B170AFFF35A1}" srcOrd="4" destOrd="0" presId="urn:microsoft.com/office/officeart/2005/8/layout/process4"/>
    <dgm:cxn modelId="{F43B0C20-25B2-4D7C-9D76-14584AEBE24E}" type="presParOf" srcId="{7D7609FF-E786-4452-8658-B170AFFF35A1}" destId="{1D1BFB4E-D92F-434A-81B1-4D1C8A8CBF5C}" srcOrd="0" destOrd="0" presId="urn:microsoft.com/office/officeart/2005/8/layout/process4"/>
    <dgm:cxn modelId="{BF88694F-5575-4899-8B33-31B62CCEEA73}" type="presParOf" srcId="{13CAE8FD-7450-4B6E-ADC3-B8C31FE3EC9F}" destId="{0E76BE41-6485-427C-A581-BFFFDF0BAF6D}" srcOrd="5" destOrd="0" presId="urn:microsoft.com/office/officeart/2005/8/layout/process4"/>
    <dgm:cxn modelId="{89BDBD13-B1AB-443D-8BA8-BF54DBD6CB0D}" type="presParOf" srcId="{13CAE8FD-7450-4B6E-ADC3-B8C31FE3EC9F}" destId="{56B08189-D660-4C3F-BF56-76AB9E64A53E}" srcOrd="6" destOrd="0" presId="urn:microsoft.com/office/officeart/2005/8/layout/process4"/>
    <dgm:cxn modelId="{BB09FB66-FC08-4AC9-847B-8C6E24CA59DD}" type="presParOf" srcId="{56B08189-D660-4C3F-BF56-76AB9E64A53E}" destId="{035A78C9-1C56-4CA1-8621-986448698300}" srcOrd="0" destOrd="0" presId="urn:microsoft.com/office/officeart/2005/8/layout/process4"/>
    <dgm:cxn modelId="{346B2FE1-23B7-4E4D-A6C1-80EF9668DD34}" type="presParOf" srcId="{13CAE8FD-7450-4B6E-ADC3-B8C31FE3EC9F}" destId="{520A3C8B-5B28-4D71-8C0B-B249CBAE8ADF}" srcOrd="7" destOrd="0" presId="urn:microsoft.com/office/officeart/2005/8/layout/process4"/>
    <dgm:cxn modelId="{07844B74-5B71-4EE5-AD6B-1063DAD74B29}" type="presParOf" srcId="{13CAE8FD-7450-4B6E-ADC3-B8C31FE3EC9F}" destId="{CFF32777-BFAA-49BB-BA23-CFFF8C927F18}" srcOrd="8" destOrd="0" presId="urn:microsoft.com/office/officeart/2005/8/layout/process4"/>
    <dgm:cxn modelId="{A9417DCA-B4A3-477C-B137-8D29B85A955E}" type="presParOf" srcId="{CFF32777-BFAA-49BB-BA23-CFFF8C927F18}" destId="{A0636315-8695-4F30-BF3D-6FC85945CCAC}" srcOrd="0" destOrd="0" presId="urn:microsoft.com/office/officeart/2005/8/layout/process4"/>
    <dgm:cxn modelId="{ECA651DC-92CE-4C9E-8E6D-C997C14315DE}" type="presParOf" srcId="{13CAE8FD-7450-4B6E-ADC3-B8C31FE3EC9F}" destId="{052546E5-B652-405C-872A-B1C6C90DF607}" srcOrd="9" destOrd="0" presId="urn:microsoft.com/office/officeart/2005/8/layout/process4"/>
    <dgm:cxn modelId="{7B6B06E2-6A91-4350-ABDB-E5D03405DC29}" type="presParOf" srcId="{13CAE8FD-7450-4B6E-ADC3-B8C31FE3EC9F}" destId="{F06D8375-BE42-46B5-B28E-9E81D242A86E}" srcOrd="10" destOrd="0" presId="urn:microsoft.com/office/officeart/2005/8/layout/process4"/>
    <dgm:cxn modelId="{4F988F09-D363-4363-A297-F48764B93060}" type="presParOf" srcId="{F06D8375-BE42-46B5-B28E-9E81D242A86E}" destId="{B22D961F-9315-4599-950C-A673CB6BDF0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BE7B-3004-4F81-B91C-9ECCCB59E109}">
      <dsp:nvSpPr>
        <dsp:cNvPr id="0" name=""/>
        <dsp:cNvSpPr/>
      </dsp:nvSpPr>
      <dsp:spPr>
        <a:xfrm>
          <a:off x="63" y="1204567"/>
          <a:ext cx="1200754" cy="600377"/>
        </a:xfrm>
        <a:prstGeom prst="roundRect">
          <a:avLst>
            <a:gd name="adj" fmla="val 10000"/>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Contrat d’assurance vie</a:t>
          </a:r>
        </a:p>
      </dsp:txBody>
      <dsp:txXfrm>
        <a:off x="17647" y="1222151"/>
        <a:ext cx="1165586" cy="565209"/>
      </dsp:txXfrm>
    </dsp:sp>
    <dsp:sp modelId="{14330B5E-5DDE-40B9-89A7-A0F572ED8AA0}">
      <dsp:nvSpPr>
        <dsp:cNvPr id="0" name=""/>
        <dsp:cNvSpPr/>
      </dsp:nvSpPr>
      <dsp:spPr>
        <a:xfrm rot="18770822">
          <a:off x="1087828" y="1225563"/>
          <a:ext cx="706281" cy="40561"/>
        </a:xfrm>
        <a:custGeom>
          <a:avLst/>
          <a:gdLst/>
          <a:ahLst/>
          <a:cxnLst/>
          <a:rect l="0" t="0" r="0" b="0"/>
          <a:pathLst>
            <a:path>
              <a:moveTo>
                <a:pt x="0" y="20280"/>
              </a:moveTo>
              <a:lnTo>
                <a:pt x="706281" y="202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423311" y="1228186"/>
        <a:ext cx="35314" cy="35314"/>
      </dsp:txXfrm>
    </dsp:sp>
    <dsp:sp modelId="{A50B08F9-4002-49DA-8A98-44B30712A1DE}">
      <dsp:nvSpPr>
        <dsp:cNvPr id="0" name=""/>
        <dsp:cNvSpPr/>
      </dsp:nvSpPr>
      <dsp:spPr>
        <a:xfrm>
          <a:off x="1681119" y="686742"/>
          <a:ext cx="1200754" cy="600377"/>
        </a:xfrm>
        <a:prstGeom prst="roundRect">
          <a:avLst>
            <a:gd name="adj" fmla="val 10000"/>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Enfant 1</a:t>
          </a:r>
        </a:p>
      </dsp:txBody>
      <dsp:txXfrm>
        <a:off x="1698703" y="704326"/>
        <a:ext cx="1165586" cy="565209"/>
      </dsp:txXfrm>
    </dsp:sp>
    <dsp:sp modelId="{01156780-BDA9-454F-8C58-3F4844DF47F2}">
      <dsp:nvSpPr>
        <dsp:cNvPr id="0" name=""/>
        <dsp:cNvSpPr/>
      </dsp:nvSpPr>
      <dsp:spPr>
        <a:xfrm rot="19457599">
          <a:off x="2826278" y="794041"/>
          <a:ext cx="591493" cy="40561"/>
        </a:xfrm>
        <a:custGeom>
          <a:avLst/>
          <a:gdLst/>
          <a:ahLst/>
          <a:cxnLst/>
          <a:rect l="0" t="0" r="0" b="0"/>
          <a:pathLst>
            <a:path>
              <a:moveTo>
                <a:pt x="0" y="20280"/>
              </a:moveTo>
              <a:lnTo>
                <a:pt x="591493" y="20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107237" y="799535"/>
        <a:ext cx="29574" cy="29574"/>
      </dsp:txXfrm>
    </dsp:sp>
    <dsp:sp modelId="{439B326D-0698-496F-831B-2D58CFA8318E}">
      <dsp:nvSpPr>
        <dsp:cNvPr id="0" name=""/>
        <dsp:cNvSpPr/>
      </dsp:nvSpPr>
      <dsp:spPr>
        <a:xfrm>
          <a:off x="3362176" y="341525"/>
          <a:ext cx="1200754" cy="600377"/>
        </a:xfrm>
        <a:prstGeom prst="roundRect">
          <a:avLst>
            <a:gd name="adj" fmla="val 10000"/>
          </a:avLst>
        </a:prstGeom>
        <a:solidFill>
          <a:srgbClr val="6DC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Petit enfant 1 </a:t>
          </a:r>
        </a:p>
      </dsp:txBody>
      <dsp:txXfrm>
        <a:off x="3379760" y="359109"/>
        <a:ext cx="1165586" cy="565209"/>
      </dsp:txXfrm>
    </dsp:sp>
    <dsp:sp modelId="{1C52BBD1-BA52-4CB4-AAD3-8AAFE5456C5E}">
      <dsp:nvSpPr>
        <dsp:cNvPr id="0" name=""/>
        <dsp:cNvSpPr/>
      </dsp:nvSpPr>
      <dsp:spPr>
        <a:xfrm rot="2142401">
          <a:off x="2826278" y="1139258"/>
          <a:ext cx="591493" cy="40561"/>
        </a:xfrm>
        <a:custGeom>
          <a:avLst/>
          <a:gdLst/>
          <a:ahLst/>
          <a:cxnLst/>
          <a:rect l="0" t="0" r="0" b="0"/>
          <a:pathLst>
            <a:path>
              <a:moveTo>
                <a:pt x="0" y="20280"/>
              </a:moveTo>
              <a:lnTo>
                <a:pt x="591493" y="20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107237" y="1144752"/>
        <a:ext cx="29574" cy="29574"/>
      </dsp:txXfrm>
    </dsp:sp>
    <dsp:sp modelId="{2EBF5275-BB0F-425B-8965-DC0E158A1D11}">
      <dsp:nvSpPr>
        <dsp:cNvPr id="0" name=""/>
        <dsp:cNvSpPr/>
      </dsp:nvSpPr>
      <dsp:spPr>
        <a:xfrm>
          <a:off x="3362176" y="1031959"/>
          <a:ext cx="1200754" cy="600377"/>
        </a:xfrm>
        <a:prstGeom prst="roundRect">
          <a:avLst>
            <a:gd name="adj" fmla="val 10000"/>
          </a:avLst>
        </a:prstGeom>
        <a:solidFill>
          <a:srgbClr val="6DC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Petit enfant 2</a:t>
          </a:r>
        </a:p>
      </dsp:txBody>
      <dsp:txXfrm>
        <a:off x="3379760" y="1049543"/>
        <a:ext cx="1165586" cy="565209"/>
      </dsp:txXfrm>
    </dsp:sp>
    <dsp:sp modelId="{14B89128-9736-49A9-A1D2-1F74A3D22135}">
      <dsp:nvSpPr>
        <dsp:cNvPr id="0" name=""/>
        <dsp:cNvSpPr/>
      </dsp:nvSpPr>
      <dsp:spPr>
        <a:xfrm rot="2829178">
          <a:off x="1087828" y="1743388"/>
          <a:ext cx="706281" cy="40561"/>
        </a:xfrm>
        <a:custGeom>
          <a:avLst/>
          <a:gdLst/>
          <a:ahLst/>
          <a:cxnLst/>
          <a:rect l="0" t="0" r="0" b="0"/>
          <a:pathLst>
            <a:path>
              <a:moveTo>
                <a:pt x="0" y="20280"/>
              </a:moveTo>
              <a:lnTo>
                <a:pt x="706281" y="202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1423311" y="1746012"/>
        <a:ext cx="35314" cy="35314"/>
      </dsp:txXfrm>
    </dsp:sp>
    <dsp:sp modelId="{3FF24372-F4F2-4C2F-B8DE-0F4EC1B7B191}">
      <dsp:nvSpPr>
        <dsp:cNvPr id="0" name=""/>
        <dsp:cNvSpPr/>
      </dsp:nvSpPr>
      <dsp:spPr>
        <a:xfrm>
          <a:off x="1681119" y="1722393"/>
          <a:ext cx="1200754" cy="600377"/>
        </a:xfrm>
        <a:prstGeom prst="roundRect">
          <a:avLst>
            <a:gd name="adj" fmla="val 10000"/>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Enfant 2</a:t>
          </a:r>
        </a:p>
      </dsp:txBody>
      <dsp:txXfrm>
        <a:off x="1698703" y="1739977"/>
        <a:ext cx="1165586" cy="565209"/>
      </dsp:txXfrm>
    </dsp:sp>
    <dsp:sp modelId="{867147EF-E4C7-42E5-98D8-4AB17FED2646}">
      <dsp:nvSpPr>
        <dsp:cNvPr id="0" name=""/>
        <dsp:cNvSpPr/>
      </dsp:nvSpPr>
      <dsp:spPr>
        <a:xfrm>
          <a:off x="2881874" y="2002301"/>
          <a:ext cx="480301" cy="40561"/>
        </a:xfrm>
        <a:custGeom>
          <a:avLst/>
          <a:gdLst/>
          <a:ahLst/>
          <a:cxnLst/>
          <a:rect l="0" t="0" r="0" b="0"/>
          <a:pathLst>
            <a:path>
              <a:moveTo>
                <a:pt x="0" y="20280"/>
              </a:moveTo>
              <a:lnTo>
                <a:pt x="480301" y="202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110017" y="2010574"/>
        <a:ext cx="24015" cy="24015"/>
      </dsp:txXfrm>
    </dsp:sp>
    <dsp:sp modelId="{109DEBB6-9ECF-49E4-B52B-A9BE6DF96607}">
      <dsp:nvSpPr>
        <dsp:cNvPr id="0" name=""/>
        <dsp:cNvSpPr/>
      </dsp:nvSpPr>
      <dsp:spPr>
        <a:xfrm>
          <a:off x="3362176" y="1722393"/>
          <a:ext cx="1200754" cy="600377"/>
        </a:xfrm>
        <a:prstGeom prst="roundRect">
          <a:avLst>
            <a:gd name="adj" fmla="val 10000"/>
          </a:avLst>
        </a:prstGeom>
        <a:solidFill>
          <a:srgbClr val="6DC6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Petit enfant 3</a:t>
          </a:r>
        </a:p>
      </dsp:txBody>
      <dsp:txXfrm>
        <a:off x="3379760" y="1739977"/>
        <a:ext cx="1165586" cy="565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3BE7B-3004-4F81-B91C-9ECCCB59E109}">
      <dsp:nvSpPr>
        <dsp:cNvPr id="0" name=""/>
        <dsp:cNvSpPr/>
      </dsp:nvSpPr>
      <dsp:spPr>
        <a:xfrm>
          <a:off x="225" y="826087"/>
          <a:ext cx="2024240" cy="1012120"/>
        </a:xfrm>
        <a:prstGeom prst="roundRect">
          <a:avLst>
            <a:gd name="adj" fmla="val 10000"/>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Contrat d’assurance vie</a:t>
          </a:r>
        </a:p>
      </dsp:txBody>
      <dsp:txXfrm>
        <a:off x="29869" y="855731"/>
        <a:ext cx="1964952" cy="952832"/>
      </dsp:txXfrm>
    </dsp:sp>
    <dsp:sp modelId="{14330B5E-5DDE-40B9-89A7-A0F572ED8AA0}">
      <dsp:nvSpPr>
        <dsp:cNvPr id="0" name=""/>
        <dsp:cNvSpPr/>
      </dsp:nvSpPr>
      <dsp:spPr>
        <a:xfrm rot="19457599">
          <a:off x="1930742" y="1006973"/>
          <a:ext cx="997143" cy="68378"/>
        </a:xfrm>
        <a:custGeom>
          <a:avLst/>
          <a:gdLst/>
          <a:ahLst/>
          <a:cxnLst/>
          <a:rect l="0" t="0" r="0" b="0"/>
          <a:pathLst>
            <a:path>
              <a:moveTo>
                <a:pt x="0" y="34189"/>
              </a:moveTo>
              <a:lnTo>
                <a:pt x="997143" y="34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04385" y="1016234"/>
        <a:ext cx="49857" cy="49857"/>
      </dsp:txXfrm>
    </dsp:sp>
    <dsp:sp modelId="{A50B08F9-4002-49DA-8A98-44B30712A1DE}">
      <dsp:nvSpPr>
        <dsp:cNvPr id="0" name=""/>
        <dsp:cNvSpPr/>
      </dsp:nvSpPr>
      <dsp:spPr>
        <a:xfrm>
          <a:off x="2834162" y="244118"/>
          <a:ext cx="2024240" cy="1012120"/>
        </a:xfrm>
        <a:prstGeom prst="roundRect">
          <a:avLst>
            <a:gd name="adj" fmla="val 10000"/>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Bénéficiaire 1</a:t>
          </a:r>
        </a:p>
      </dsp:txBody>
      <dsp:txXfrm>
        <a:off x="2863806" y="273762"/>
        <a:ext cx="1964952" cy="952832"/>
      </dsp:txXfrm>
    </dsp:sp>
    <dsp:sp modelId="{14B89128-9736-49A9-A1D2-1F74A3D22135}">
      <dsp:nvSpPr>
        <dsp:cNvPr id="0" name=""/>
        <dsp:cNvSpPr/>
      </dsp:nvSpPr>
      <dsp:spPr>
        <a:xfrm rot="2142401">
          <a:off x="1930742" y="1588943"/>
          <a:ext cx="997143" cy="68378"/>
        </a:xfrm>
        <a:custGeom>
          <a:avLst/>
          <a:gdLst/>
          <a:ahLst/>
          <a:cxnLst/>
          <a:rect l="0" t="0" r="0" b="0"/>
          <a:pathLst>
            <a:path>
              <a:moveTo>
                <a:pt x="0" y="34189"/>
              </a:moveTo>
              <a:lnTo>
                <a:pt x="997143" y="34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04385" y="1598203"/>
        <a:ext cx="49857" cy="49857"/>
      </dsp:txXfrm>
    </dsp:sp>
    <dsp:sp modelId="{3FF24372-F4F2-4C2F-B8DE-0F4EC1B7B191}">
      <dsp:nvSpPr>
        <dsp:cNvPr id="0" name=""/>
        <dsp:cNvSpPr/>
      </dsp:nvSpPr>
      <dsp:spPr>
        <a:xfrm>
          <a:off x="2834162" y="1408057"/>
          <a:ext cx="2024240" cy="1012120"/>
        </a:xfrm>
        <a:prstGeom prst="roundRect">
          <a:avLst>
            <a:gd name="adj" fmla="val 10000"/>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Bénéficiaire 2</a:t>
          </a:r>
        </a:p>
      </dsp:txBody>
      <dsp:txXfrm>
        <a:off x="2863806" y="1437701"/>
        <a:ext cx="1964952" cy="952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B835D-2A64-4374-9594-F42578DE8AB6}">
      <dsp:nvSpPr>
        <dsp:cNvPr id="0" name=""/>
        <dsp:cNvSpPr/>
      </dsp:nvSpPr>
      <dsp:spPr>
        <a:xfrm>
          <a:off x="0" y="0"/>
          <a:ext cx="4666118" cy="680415"/>
        </a:xfrm>
        <a:prstGeom prst="roundRect">
          <a:avLst>
            <a:gd name="adj" fmla="val 10000"/>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Déterminer les bénéficiaires</a:t>
          </a:r>
        </a:p>
      </dsp:txBody>
      <dsp:txXfrm>
        <a:off x="19929" y="19929"/>
        <a:ext cx="3874401" cy="640557"/>
      </dsp:txXfrm>
    </dsp:sp>
    <dsp:sp modelId="{40AC4202-D93B-40DF-8336-627345A5906D}">
      <dsp:nvSpPr>
        <dsp:cNvPr id="0" name=""/>
        <dsp:cNvSpPr/>
      </dsp:nvSpPr>
      <dsp:spPr>
        <a:xfrm>
          <a:off x="390787" y="804126"/>
          <a:ext cx="4666118" cy="680415"/>
        </a:xfrm>
        <a:prstGeom prst="roundRect">
          <a:avLst>
            <a:gd name="adj" fmla="val 10000"/>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Demander les justificatifs</a:t>
          </a:r>
        </a:p>
      </dsp:txBody>
      <dsp:txXfrm>
        <a:off x="410716" y="824055"/>
        <a:ext cx="3793203" cy="640557"/>
      </dsp:txXfrm>
    </dsp:sp>
    <dsp:sp modelId="{8AEBB122-AB99-4404-926A-82203BC4DF29}">
      <dsp:nvSpPr>
        <dsp:cNvPr id="0" name=""/>
        <dsp:cNvSpPr/>
      </dsp:nvSpPr>
      <dsp:spPr>
        <a:xfrm>
          <a:off x="775742" y="1608253"/>
          <a:ext cx="4666118" cy="680415"/>
        </a:xfrm>
        <a:prstGeom prst="roundRect">
          <a:avLst>
            <a:gd name="adj" fmla="val 10000"/>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Informatisation du lien entre le bénéficiaire et le défunt</a:t>
          </a:r>
        </a:p>
      </dsp:txBody>
      <dsp:txXfrm>
        <a:off x="795671" y="1628182"/>
        <a:ext cx="3799035" cy="640557"/>
      </dsp:txXfrm>
    </dsp:sp>
    <dsp:sp modelId="{CF266625-513C-41DE-A174-34F0DC67813B}">
      <dsp:nvSpPr>
        <dsp:cNvPr id="0" name=""/>
        <dsp:cNvSpPr/>
      </dsp:nvSpPr>
      <dsp:spPr>
        <a:xfrm>
          <a:off x="1166529" y="2412380"/>
          <a:ext cx="4666118" cy="680415"/>
        </a:xfrm>
        <a:prstGeom prst="roundRect">
          <a:avLst>
            <a:gd name="adj" fmla="val 10000"/>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dirty="0">
              <a:latin typeface="Arial" panose="020B0604020202020204" pitchFamily="34" charset="0"/>
              <a:cs typeface="Arial" panose="020B0604020202020204" pitchFamily="34" charset="0"/>
            </a:rPr>
            <a:t>Etablir les pièces nécessaires au règlement</a:t>
          </a:r>
        </a:p>
      </dsp:txBody>
      <dsp:txXfrm>
        <a:off x="1186458" y="2432309"/>
        <a:ext cx="3793203" cy="640557"/>
      </dsp:txXfrm>
    </dsp:sp>
    <dsp:sp modelId="{380792F1-9578-4CC9-9FD9-DC6360254433}">
      <dsp:nvSpPr>
        <dsp:cNvPr id="0" name=""/>
        <dsp:cNvSpPr/>
      </dsp:nvSpPr>
      <dsp:spPr>
        <a:xfrm>
          <a:off x="4223848" y="521136"/>
          <a:ext cx="442269" cy="442269"/>
        </a:xfrm>
        <a:prstGeom prst="downArrow">
          <a:avLst>
            <a:gd name="adj1" fmla="val 55000"/>
            <a:gd name="adj2" fmla="val 45000"/>
          </a:avLst>
        </a:prstGeom>
        <a:solidFill>
          <a:srgbClr val="1EBCB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r-FR" sz="2100" kern="1200">
            <a:latin typeface="Arial" panose="020B0604020202020204" pitchFamily="34" charset="0"/>
            <a:cs typeface="Arial" panose="020B0604020202020204" pitchFamily="34" charset="0"/>
          </a:endParaRPr>
        </a:p>
      </dsp:txBody>
      <dsp:txXfrm>
        <a:off x="4323359" y="521136"/>
        <a:ext cx="243247" cy="332807"/>
      </dsp:txXfrm>
    </dsp:sp>
    <dsp:sp modelId="{5BB5178F-6D70-47A6-902D-E6E85819B05E}">
      <dsp:nvSpPr>
        <dsp:cNvPr id="0" name=""/>
        <dsp:cNvSpPr/>
      </dsp:nvSpPr>
      <dsp:spPr>
        <a:xfrm>
          <a:off x="4614635" y="1325263"/>
          <a:ext cx="442269" cy="442269"/>
        </a:xfrm>
        <a:prstGeom prst="downArrow">
          <a:avLst>
            <a:gd name="adj1" fmla="val 55000"/>
            <a:gd name="adj2" fmla="val 45000"/>
          </a:avLst>
        </a:prstGeom>
        <a:solidFill>
          <a:srgbClr val="1EBCB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r-FR" sz="2100" kern="1200">
            <a:latin typeface="Arial" panose="020B0604020202020204" pitchFamily="34" charset="0"/>
            <a:cs typeface="Arial" panose="020B0604020202020204" pitchFamily="34" charset="0"/>
          </a:endParaRPr>
        </a:p>
      </dsp:txBody>
      <dsp:txXfrm>
        <a:off x="4714146" y="1325263"/>
        <a:ext cx="243247" cy="332807"/>
      </dsp:txXfrm>
    </dsp:sp>
    <dsp:sp modelId="{B84A983B-31E4-4D33-A1E8-FE8A3870F934}">
      <dsp:nvSpPr>
        <dsp:cNvPr id="0" name=""/>
        <dsp:cNvSpPr/>
      </dsp:nvSpPr>
      <dsp:spPr>
        <a:xfrm>
          <a:off x="4999590" y="2129390"/>
          <a:ext cx="442269" cy="442269"/>
        </a:xfrm>
        <a:prstGeom prst="downArrow">
          <a:avLst>
            <a:gd name="adj1" fmla="val 55000"/>
            <a:gd name="adj2" fmla="val 45000"/>
          </a:avLst>
        </a:prstGeom>
        <a:solidFill>
          <a:srgbClr val="1EBCB4">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r-FR" sz="2100" kern="1200">
            <a:latin typeface="Arial" panose="020B0604020202020204" pitchFamily="34" charset="0"/>
            <a:cs typeface="Arial" panose="020B0604020202020204" pitchFamily="34" charset="0"/>
          </a:endParaRPr>
        </a:p>
      </dsp:txBody>
      <dsp:txXfrm>
        <a:off x="5099101" y="2129390"/>
        <a:ext cx="243247" cy="332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3117546"/>
          <a:ext cx="6336703" cy="409176"/>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3117546"/>
        <a:ext cx="6336703" cy="409176"/>
      </dsp:txXfrm>
    </dsp:sp>
    <dsp:sp modelId="{FA317B8C-2DD1-4DD3-B484-1D51B21A6BE0}">
      <dsp:nvSpPr>
        <dsp:cNvPr id="0" name=""/>
        <dsp:cNvSpPr/>
      </dsp:nvSpPr>
      <dsp:spPr>
        <a:xfrm rot="10800000">
          <a:off x="0" y="2494371"/>
          <a:ext cx="6336703" cy="629313"/>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Le gestionnaire indique la clause bénéficiaire à retenir</a:t>
          </a:r>
        </a:p>
      </dsp:txBody>
      <dsp:txXfrm rot="10800000">
        <a:off x="0" y="2494371"/>
        <a:ext cx="6336703" cy="408909"/>
      </dsp:txXfrm>
    </dsp:sp>
    <dsp:sp modelId="{1D1BFB4E-D92F-434A-81B1-4D1C8A8CBF5C}">
      <dsp:nvSpPr>
        <dsp:cNvPr id="0" name=""/>
        <dsp:cNvSpPr/>
      </dsp:nvSpPr>
      <dsp:spPr>
        <a:xfrm rot="10800000">
          <a:off x="0" y="1871195"/>
          <a:ext cx="6336703" cy="629313"/>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871195"/>
        <a:ext cx="6336703" cy="408909"/>
      </dsp:txXfrm>
    </dsp:sp>
    <dsp:sp modelId="{035A78C9-1C56-4CA1-8621-986448698300}">
      <dsp:nvSpPr>
        <dsp:cNvPr id="0" name=""/>
        <dsp:cNvSpPr/>
      </dsp:nvSpPr>
      <dsp:spPr>
        <a:xfrm rot="10800000">
          <a:off x="0" y="1248020"/>
          <a:ext cx="6336703" cy="629313"/>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1248020"/>
        <a:ext cx="6336703" cy="408909"/>
      </dsp:txXfrm>
    </dsp:sp>
    <dsp:sp modelId="{A0636315-8695-4F30-BF3D-6FC85945CCAC}">
      <dsp:nvSpPr>
        <dsp:cNvPr id="0" name=""/>
        <dsp:cNvSpPr/>
      </dsp:nvSpPr>
      <dsp:spPr>
        <a:xfrm rot="10800000">
          <a:off x="0" y="624844"/>
          <a:ext cx="6336703" cy="629313"/>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i="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624844"/>
        <a:ext cx="6336703" cy="408909"/>
      </dsp:txXfrm>
    </dsp:sp>
    <dsp:sp modelId="{B22D961F-9315-4599-950C-A673CB6BDF07}">
      <dsp:nvSpPr>
        <dsp:cNvPr id="0" name=""/>
        <dsp:cNvSpPr/>
      </dsp:nvSpPr>
      <dsp:spPr>
        <a:xfrm rot="10800000">
          <a:off x="0" y="1669"/>
          <a:ext cx="6336703" cy="629313"/>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669"/>
        <a:ext cx="6336703" cy="408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6719-CECF-476D-BC2C-6D077A92481E}">
      <dsp:nvSpPr>
        <dsp:cNvPr id="0" name=""/>
        <dsp:cNvSpPr/>
      </dsp:nvSpPr>
      <dsp:spPr>
        <a:xfrm>
          <a:off x="0" y="2163195"/>
          <a:ext cx="3384376" cy="283918"/>
        </a:xfrm>
        <a:prstGeom prst="rect">
          <a:avLst/>
        </a:prstGeom>
        <a:solidFill>
          <a:srgbClr val="17626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décès doit contrôler si la clause ne pose pas de problème et si des documents doivent être demandés pour identifier les bénéficiaires</a:t>
          </a:r>
        </a:p>
      </dsp:txBody>
      <dsp:txXfrm>
        <a:off x="0" y="2163195"/>
        <a:ext cx="3384376" cy="283918"/>
      </dsp:txXfrm>
    </dsp:sp>
    <dsp:sp modelId="{FA317B8C-2DD1-4DD3-B484-1D51B21A6BE0}">
      <dsp:nvSpPr>
        <dsp:cNvPr id="0" name=""/>
        <dsp:cNvSpPr/>
      </dsp:nvSpPr>
      <dsp:spPr>
        <a:xfrm rot="10800000">
          <a:off x="0" y="1730788"/>
          <a:ext cx="3384376" cy="436666"/>
        </a:xfrm>
        <a:prstGeom prst="upArrowCallout">
          <a:avLst/>
        </a:prstGeom>
        <a:solidFill>
          <a:srgbClr val="057A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Le gestionnaire indique la clause  bénéficiaire à retenir</a:t>
          </a:r>
        </a:p>
      </dsp:txBody>
      <dsp:txXfrm rot="10800000">
        <a:off x="0" y="1730788"/>
        <a:ext cx="3384376" cy="283732"/>
      </dsp:txXfrm>
    </dsp:sp>
    <dsp:sp modelId="{1D1BFB4E-D92F-434A-81B1-4D1C8A8CBF5C}">
      <dsp:nvSpPr>
        <dsp:cNvPr id="0" name=""/>
        <dsp:cNvSpPr/>
      </dsp:nvSpPr>
      <dsp:spPr>
        <a:xfrm rot="10800000">
          <a:off x="0" y="1298380"/>
          <a:ext cx="3384376" cy="436666"/>
        </a:xfrm>
        <a:prstGeom prst="upArrowCallout">
          <a:avLst/>
        </a:prstGeom>
        <a:solidFill>
          <a:srgbClr val="038B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Rechercher si présence de traitement en attente en particulier sur les clauses</a:t>
          </a:r>
        </a:p>
      </dsp:txBody>
      <dsp:txXfrm rot="10800000">
        <a:off x="0" y="1298380"/>
        <a:ext cx="3384376" cy="283732"/>
      </dsp:txXfrm>
    </dsp:sp>
    <dsp:sp modelId="{035A78C9-1C56-4CA1-8621-986448698300}">
      <dsp:nvSpPr>
        <dsp:cNvPr id="0" name=""/>
        <dsp:cNvSpPr/>
      </dsp:nvSpPr>
      <dsp:spPr>
        <a:xfrm rot="10800000">
          <a:off x="0" y="865973"/>
          <a:ext cx="3384376" cy="436666"/>
        </a:xfrm>
        <a:prstGeom prst="upArrowCallout">
          <a:avLst/>
        </a:prstGeom>
        <a:solidFill>
          <a:srgbClr val="02939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Vérifier la cohérence entre la date d’enregistrement de la clause dans le SI et les archives</a:t>
          </a:r>
        </a:p>
      </dsp:txBody>
      <dsp:txXfrm rot="10800000">
        <a:off x="0" y="865973"/>
        <a:ext cx="3384376" cy="283732"/>
      </dsp:txXfrm>
    </dsp:sp>
    <dsp:sp modelId="{A0636315-8695-4F30-BF3D-6FC85945CCAC}">
      <dsp:nvSpPr>
        <dsp:cNvPr id="0" name=""/>
        <dsp:cNvSpPr/>
      </dsp:nvSpPr>
      <dsp:spPr>
        <a:xfrm rot="10800000">
          <a:off x="0" y="433565"/>
          <a:ext cx="3384376" cy="436666"/>
        </a:xfrm>
        <a:prstGeom prst="upArrowCallout">
          <a:avLst/>
        </a:prstGeom>
        <a:solidFill>
          <a:srgbClr val="00AC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Consultation de toutes les archives (GED ou papier) par le gestionnaire décès</a:t>
          </a:r>
        </a:p>
      </dsp:txBody>
      <dsp:txXfrm rot="10800000">
        <a:off x="0" y="433565"/>
        <a:ext cx="3384376" cy="283732"/>
      </dsp:txXfrm>
    </dsp:sp>
    <dsp:sp modelId="{B22D961F-9315-4599-950C-A673CB6BDF07}">
      <dsp:nvSpPr>
        <dsp:cNvPr id="0" name=""/>
        <dsp:cNvSpPr/>
      </dsp:nvSpPr>
      <dsp:spPr>
        <a:xfrm rot="10800000">
          <a:off x="0" y="1158"/>
          <a:ext cx="3384376" cy="436666"/>
        </a:xfrm>
        <a:prstGeom prst="upArrowCallout">
          <a:avLst/>
        </a:prstGeom>
        <a:solidFill>
          <a:srgbClr val="1EBC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fr-FR" sz="700" kern="1200" dirty="0">
              <a:latin typeface="Arial" panose="020B0604020202020204" pitchFamily="34" charset="0"/>
              <a:cs typeface="Arial" panose="020B0604020202020204" pitchFamily="34" charset="0"/>
            </a:rPr>
            <a:t>Connaissance des références de l’assuré décédé et des références du contrat</a:t>
          </a:r>
        </a:p>
      </dsp:txBody>
      <dsp:txXfrm rot="10800000">
        <a:off x="0" y="1158"/>
        <a:ext cx="3384376" cy="2837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53411E-1F2B-4A7B-B033-088034188D02}" type="datetimeFigureOut">
              <a:rPr lang="fr-FR"/>
              <a:pPr>
                <a:defRPr/>
              </a:pPr>
              <a:t>11/07/2019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88832C9-569C-4A7D-9FE7-5E44B3A7C2F3}"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676028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dirty="0"/>
              <a:t>- Incidence du droit des assurances à prendre en compte : lorsqu’un tiers à la qualité d’assuré, le souscripteur doit obtenir son consentement écrit, sous peine de nullité absolue du contrat (L. 132-2 ou L. 223-4 </a:t>
            </a:r>
            <a:r>
              <a:rPr lang="fr-FR" dirty="0" err="1"/>
              <a:t>Cmut</a:t>
            </a:r>
            <a:r>
              <a:rPr lang="fr-FR" dirty="0"/>
              <a:t>).</a:t>
            </a:r>
            <a:br>
              <a:rPr lang="fr-FR" dirty="0"/>
            </a:br>
            <a:r>
              <a:rPr lang="fr-FR" dirty="0"/>
              <a:t>- Incidence droit des régimes matrimoniaux : 1422 </a:t>
            </a:r>
            <a:r>
              <a:rPr lang="fr-FR" dirty="0" err="1"/>
              <a:t>Cciv</a:t>
            </a:r>
            <a:r>
              <a:rPr lang="fr-FR" dirty="0"/>
              <a:t> régime légal (gestion conjointe). </a:t>
            </a:r>
            <a:br>
              <a:rPr lang="fr-FR" dirty="0"/>
            </a:br>
            <a:br>
              <a:rPr lang="fr-FR" dirty="0"/>
            </a:br>
            <a:r>
              <a:rPr lang="fr-FR" dirty="0"/>
              <a:t>Moment de la désignation : Le souscripteur peut modifier librement le bénéficiaire tant que celui-ci n’a pas accepté le bénéfice de l’assurance.</a:t>
            </a:r>
            <a:br>
              <a:rPr lang="fr-FR" dirty="0"/>
            </a:br>
            <a:br>
              <a:rPr lang="fr-FR" dirty="0"/>
            </a:br>
            <a:r>
              <a:rPr lang="fr-FR" dirty="0"/>
              <a:t>Diverses formes de désignation proposées par Code des assurances : L. 132-8</a:t>
            </a:r>
            <a:br>
              <a:rPr lang="fr-FR" dirty="0"/>
            </a:b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11</a:t>
            </a:fld>
            <a:endParaRPr lang="fr-FR"/>
          </a:p>
        </p:txBody>
      </p:sp>
    </p:spTree>
    <p:extLst>
      <p:ext uri="{BB962C8B-B14F-4D97-AF65-F5344CB8AC3E}">
        <p14:creationId xmlns:p14="http://schemas.microsoft.com/office/powerpoint/2010/main" val="3872168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Enfants nés ou à naitre : dérogation à 906 </a:t>
            </a:r>
            <a:r>
              <a:rPr lang="fr-FR" dirty="0" err="1"/>
              <a:t>Cciv</a:t>
            </a:r>
            <a:br>
              <a:rPr lang="fr-FR" dirty="0"/>
            </a:br>
            <a:endParaRPr lang="fr-FR" dirty="0"/>
          </a:p>
          <a:p>
            <a:br>
              <a:rPr lang="fr-FR" dirty="0"/>
            </a:b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12</a:t>
            </a:fld>
            <a:endParaRPr lang="fr-FR"/>
          </a:p>
        </p:txBody>
      </p:sp>
    </p:spTree>
    <p:extLst>
      <p:ext uri="{BB962C8B-B14F-4D97-AF65-F5344CB8AC3E}">
        <p14:creationId xmlns:p14="http://schemas.microsoft.com/office/powerpoint/2010/main" val="295314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13</a:t>
            </a:fld>
            <a:endParaRPr lang="fr-FR"/>
          </a:p>
        </p:txBody>
      </p:sp>
    </p:spTree>
    <p:extLst>
      <p:ext uri="{BB962C8B-B14F-4D97-AF65-F5344CB8AC3E}">
        <p14:creationId xmlns:p14="http://schemas.microsoft.com/office/powerpoint/2010/main" val="3829409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14</a:t>
            </a:fld>
            <a:endParaRPr lang="fr-FR"/>
          </a:p>
        </p:txBody>
      </p:sp>
    </p:spTree>
    <p:extLst>
      <p:ext uri="{BB962C8B-B14F-4D97-AF65-F5344CB8AC3E}">
        <p14:creationId xmlns:p14="http://schemas.microsoft.com/office/powerpoint/2010/main" val="397759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15</a:t>
            </a:fld>
            <a:endParaRPr lang="fr-FR"/>
          </a:p>
        </p:txBody>
      </p:sp>
    </p:spTree>
    <p:extLst>
      <p:ext uri="{BB962C8B-B14F-4D97-AF65-F5344CB8AC3E}">
        <p14:creationId xmlns:p14="http://schemas.microsoft.com/office/powerpoint/2010/main" val="3008544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16</a:t>
            </a:fld>
            <a:endParaRPr lang="fr-FR"/>
          </a:p>
        </p:txBody>
      </p:sp>
    </p:spTree>
    <p:extLst>
      <p:ext uri="{BB962C8B-B14F-4D97-AF65-F5344CB8AC3E}">
        <p14:creationId xmlns:p14="http://schemas.microsoft.com/office/powerpoint/2010/main" val="197612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numéro de diapositive 6">
            <a:extLst>
              <a:ext uri="{FF2B5EF4-FFF2-40B4-BE49-F238E27FC236}">
                <a16:creationId xmlns:a16="http://schemas.microsoft.com/office/drawing/2014/main" id="{F562AA26-379F-40E8-8D66-401321479576}"/>
              </a:ext>
            </a:extLst>
          </p:cNvPr>
          <p:cNvSpPr>
            <a:spLocks noGrp="1"/>
          </p:cNvSpPr>
          <p:nvPr>
            <p:ph type="sldNum" sz="quarter" idx="12"/>
          </p:nvPr>
        </p:nvSpPr>
        <p:spPr/>
        <p:txBody>
          <a:bodyPr/>
          <a:lstStyle/>
          <a:p>
            <a:pPr>
              <a:defRPr/>
            </a:pPr>
            <a:fld id="{69BF7568-9CAD-354B-B7FC-E43591DED371}" type="slidenum">
              <a:rPr lang="en-US" smtClean="0"/>
              <a:pPr>
                <a:defRPr/>
              </a:pPr>
              <a:t>17</a:t>
            </a:fld>
            <a:endParaRPr lang="en-US" dirty="0"/>
          </a:p>
        </p:txBody>
      </p:sp>
    </p:spTree>
    <p:extLst>
      <p:ext uri="{BB962C8B-B14F-4D97-AF65-F5344CB8AC3E}">
        <p14:creationId xmlns:p14="http://schemas.microsoft.com/office/powerpoint/2010/main" val="164561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18</a:t>
            </a:fld>
            <a:endParaRPr lang="fr-FR"/>
          </a:p>
        </p:txBody>
      </p:sp>
    </p:spTree>
    <p:extLst>
      <p:ext uri="{BB962C8B-B14F-4D97-AF65-F5344CB8AC3E}">
        <p14:creationId xmlns:p14="http://schemas.microsoft.com/office/powerpoint/2010/main" val="3259730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Relève du devoir d’actualisation de la connaissance du client.</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19</a:t>
            </a:fld>
            <a:endParaRPr lang="fr-FR"/>
          </a:p>
        </p:txBody>
      </p:sp>
    </p:spTree>
    <p:extLst>
      <p:ext uri="{BB962C8B-B14F-4D97-AF65-F5344CB8AC3E}">
        <p14:creationId xmlns:p14="http://schemas.microsoft.com/office/powerpoint/2010/main" val="329409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20</a:t>
            </a:fld>
            <a:endParaRPr lang="fr-FR"/>
          </a:p>
        </p:txBody>
      </p:sp>
    </p:spTree>
    <p:extLst>
      <p:ext uri="{BB962C8B-B14F-4D97-AF65-F5344CB8AC3E}">
        <p14:creationId xmlns:p14="http://schemas.microsoft.com/office/powerpoint/2010/main" val="19207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numéro de diapositive 6">
            <a:extLst>
              <a:ext uri="{FF2B5EF4-FFF2-40B4-BE49-F238E27FC236}">
                <a16:creationId xmlns:a16="http://schemas.microsoft.com/office/drawing/2014/main" id="{83C73C67-5E6E-4147-9CED-39126E076BE7}"/>
              </a:ext>
            </a:extLst>
          </p:cNvPr>
          <p:cNvSpPr>
            <a:spLocks noGrp="1"/>
          </p:cNvSpPr>
          <p:nvPr>
            <p:ph type="sldNum" sz="quarter" idx="12"/>
          </p:nvPr>
        </p:nvSpPr>
        <p:spPr/>
        <p:txBody>
          <a:bodyPr/>
          <a:lstStyle/>
          <a:p>
            <a:pPr>
              <a:defRPr/>
            </a:pPr>
            <a:fld id="{69BF7568-9CAD-354B-B7FC-E43591DED371}" type="slidenum">
              <a:rPr lang="en-US" smtClean="0"/>
              <a:pPr>
                <a:defRPr/>
              </a:pPr>
              <a:t>3</a:t>
            </a:fld>
            <a:endParaRPr lang="en-US" dirty="0"/>
          </a:p>
        </p:txBody>
      </p:sp>
    </p:spTree>
    <p:extLst>
      <p:ext uri="{BB962C8B-B14F-4D97-AF65-F5344CB8AC3E}">
        <p14:creationId xmlns:p14="http://schemas.microsoft.com/office/powerpoint/2010/main" val="121087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cas de désignation par la qualité + le nom = </a:t>
            </a:r>
            <a:r>
              <a:rPr lang="fr-FR" b="1" dirty="0"/>
              <a:t>faire prévaloir la qualité</a:t>
            </a:r>
            <a:r>
              <a:rPr lang="fr-FR" b="0" dirty="0"/>
              <a:t> au moment du décès</a:t>
            </a:r>
            <a:r>
              <a:rPr lang="fr-FR" dirty="0"/>
              <a:t>.</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21</a:t>
            </a:fld>
            <a:endParaRPr lang="fr-FR"/>
          </a:p>
        </p:txBody>
      </p:sp>
    </p:spTree>
    <p:extLst>
      <p:ext uri="{BB962C8B-B14F-4D97-AF65-F5344CB8AC3E}">
        <p14:creationId xmlns:p14="http://schemas.microsoft.com/office/powerpoint/2010/main" val="267481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22</a:t>
            </a:fld>
            <a:endParaRPr lang="fr-FR"/>
          </a:p>
        </p:txBody>
      </p:sp>
    </p:spTree>
    <p:extLst>
      <p:ext uri="{BB962C8B-B14F-4D97-AF65-F5344CB8AC3E}">
        <p14:creationId xmlns:p14="http://schemas.microsoft.com/office/powerpoint/2010/main" val="838067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23</a:t>
            </a:fld>
            <a:endParaRPr lang="fr-FR"/>
          </a:p>
        </p:txBody>
      </p:sp>
    </p:spTree>
    <p:extLst>
      <p:ext uri="{BB962C8B-B14F-4D97-AF65-F5344CB8AC3E}">
        <p14:creationId xmlns:p14="http://schemas.microsoft.com/office/powerpoint/2010/main" val="71038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Cour de cassation explique que le contrat, en l’espèce, désignant 2 bénéficiaire par parts égales comportait (fiction juridique) deux stipulations pour autrui distinctes dont le bénéfice de l’une d’elles sera transmise aux </a:t>
            </a:r>
            <a:r>
              <a:rPr lang="fr-FR" b="1" u="sng" dirty="0"/>
              <a:t>bénéficiaires subséquents ou à défaut aux héritiers du bénéficiaire prédécédé</a:t>
            </a:r>
            <a:r>
              <a:rPr lang="fr-FR" b="0" u="none" dirty="0"/>
              <a:t> (encore faut-il avoir prévu la représentation). Chaque bénéficiaire de premier rang ne peut recevoir plus que la quotité qui lui est attribuée par le stipulant.</a:t>
            </a: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24</a:t>
            </a:fld>
            <a:endParaRPr lang="fr-FR"/>
          </a:p>
        </p:txBody>
      </p:sp>
    </p:spTree>
    <p:extLst>
      <p:ext uri="{BB962C8B-B14F-4D97-AF65-F5344CB8AC3E}">
        <p14:creationId xmlns:p14="http://schemas.microsoft.com/office/powerpoint/2010/main" val="2768338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Etendue des pouvoirs </a:t>
            </a:r>
            <a:r>
              <a:rPr lang="fr-FR" dirty="0"/>
              <a:t>: caution / remploi</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25</a:t>
            </a:fld>
            <a:endParaRPr lang="fr-FR"/>
          </a:p>
        </p:txBody>
      </p:sp>
    </p:spTree>
    <p:extLst>
      <p:ext uri="{BB962C8B-B14F-4D97-AF65-F5344CB8AC3E}">
        <p14:creationId xmlns:p14="http://schemas.microsoft.com/office/powerpoint/2010/main" val="2881023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26</a:t>
            </a:fld>
            <a:endParaRPr lang="fr-FR"/>
          </a:p>
        </p:txBody>
      </p:sp>
    </p:spTree>
    <p:extLst>
      <p:ext uri="{BB962C8B-B14F-4D97-AF65-F5344CB8AC3E}">
        <p14:creationId xmlns:p14="http://schemas.microsoft.com/office/powerpoint/2010/main" val="3166316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27</a:t>
            </a:fld>
            <a:endParaRPr lang="fr-FR"/>
          </a:p>
        </p:txBody>
      </p:sp>
    </p:spTree>
    <p:extLst>
      <p:ext uri="{BB962C8B-B14F-4D97-AF65-F5344CB8AC3E}">
        <p14:creationId xmlns:p14="http://schemas.microsoft.com/office/powerpoint/2010/main" val="2463837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28</a:t>
            </a:fld>
            <a:endParaRPr lang="fr-FR"/>
          </a:p>
        </p:txBody>
      </p:sp>
    </p:spTree>
    <p:extLst>
      <p:ext uri="{BB962C8B-B14F-4D97-AF65-F5344CB8AC3E}">
        <p14:creationId xmlns:p14="http://schemas.microsoft.com/office/powerpoint/2010/main" val="911843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numéro de diapositive 6">
            <a:extLst>
              <a:ext uri="{FF2B5EF4-FFF2-40B4-BE49-F238E27FC236}">
                <a16:creationId xmlns:a16="http://schemas.microsoft.com/office/drawing/2014/main" id="{9DDF3468-8D6E-4ABA-A901-F6F1316FD54F}"/>
              </a:ext>
            </a:extLst>
          </p:cNvPr>
          <p:cNvSpPr>
            <a:spLocks noGrp="1"/>
          </p:cNvSpPr>
          <p:nvPr>
            <p:ph type="sldNum" sz="quarter" idx="12"/>
          </p:nvPr>
        </p:nvSpPr>
        <p:spPr/>
        <p:txBody>
          <a:bodyPr/>
          <a:lstStyle/>
          <a:p>
            <a:pPr>
              <a:defRPr/>
            </a:pPr>
            <a:fld id="{69BF7568-9CAD-354B-B7FC-E43591DED371}" type="slidenum">
              <a:rPr lang="en-US" smtClean="0"/>
              <a:pPr>
                <a:defRPr/>
              </a:pPr>
              <a:t>29</a:t>
            </a:fld>
            <a:endParaRPr lang="en-US" dirty="0"/>
          </a:p>
        </p:txBody>
      </p:sp>
    </p:spTree>
    <p:extLst>
      <p:ext uri="{BB962C8B-B14F-4D97-AF65-F5344CB8AC3E}">
        <p14:creationId xmlns:p14="http://schemas.microsoft.com/office/powerpoint/2010/main" val="1859986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solidFill>
              </a:rPr>
              <a:t>Conférence ACPR 07/2015 et 01/2016 : </a:t>
            </a:r>
            <a:r>
              <a:rPr lang="fr-FR" sz="1200" i="1" dirty="0">
                <a:solidFill>
                  <a:schemeClr val="tx1"/>
                </a:solidFill>
              </a:rPr>
              <a:t>Questions / réponses adressées à toutes les fédérations </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30</a:t>
            </a:fld>
            <a:endParaRPr lang="fr-FR"/>
          </a:p>
        </p:txBody>
      </p:sp>
    </p:spTree>
    <p:extLst>
      <p:ext uri="{BB962C8B-B14F-4D97-AF65-F5344CB8AC3E}">
        <p14:creationId xmlns:p14="http://schemas.microsoft.com/office/powerpoint/2010/main" val="369426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4</a:t>
            </a:fld>
            <a:endParaRPr lang="fr-FR"/>
          </a:p>
        </p:txBody>
      </p:sp>
    </p:spTree>
    <p:extLst>
      <p:ext uri="{BB962C8B-B14F-4D97-AF65-F5344CB8AC3E}">
        <p14:creationId xmlns:p14="http://schemas.microsoft.com/office/powerpoint/2010/main" val="2609722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solidFill>
              </a:rPr>
              <a:t>Conférence ACPR 07/2015 et 01/2016 : </a:t>
            </a:r>
            <a:r>
              <a:rPr lang="fr-FR" sz="1200" i="1" dirty="0">
                <a:solidFill>
                  <a:schemeClr val="tx1"/>
                </a:solidFill>
              </a:rPr>
              <a:t>Questions / réponses adressées à toutes les fédérations </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31</a:t>
            </a:fld>
            <a:endParaRPr lang="fr-FR"/>
          </a:p>
        </p:txBody>
      </p:sp>
    </p:spTree>
    <p:extLst>
      <p:ext uri="{BB962C8B-B14F-4D97-AF65-F5344CB8AC3E}">
        <p14:creationId xmlns:p14="http://schemas.microsoft.com/office/powerpoint/2010/main" val="3344318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32</a:t>
            </a:fld>
            <a:endParaRPr lang="fr-FR"/>
          </a:p>
        </p:txBody>
      </p:sp>
    </p:spTree>
    <p:extLst>
      <p:ext uri="{BB962C8B-B14F-4D97-AF65-F5344CB8AC3E}">
        <p14:creationId xmlns:p14="http://schemas.microsoft.com/office/powerpoint/2010/main" val="2840087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33</a:t>
            </a:fld>
            <a:endParaRPr lang="fr-FR"/>
          </a:p>
        </p:txBody>
      </p:sp>
    </p:spTree>
    <p:extLst>
      <p:ext uri="{BB962C8B-B14F-4D97-AF65-F5344CB8AC3E}">
        <p14:creationId xmlns:p14="http://schemas.microsoft.com/office/powerpoint/2010/main" val="1356251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34</a:t>
            </a:fld>
            <a:endParaRPr lang="fr-FR"/>
          </a:p>
        </p:txBody>
      </p:sp>
    </p:spTree>
    <p:extLst>
      <p:ext uri="{BB962C8B-B14F-4D97-AF65-F5344CB8AC3E}">
        <p14:creationId xmlns:p14="http://schemas.microsoft.com/office/powerpoint/2010/main" val="3238630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solidFill>
              </a:rPr>
              <a:t>Conférence ACPR 07/2015 et 01/2016 : </a:t>
            </a:r>
            <a:r>
              <a:rPr lang="fr-FR" sz="1200" i="1" dirty="0">
                <a:solidFill>
                  <a:schemeClr val="tx1"/>
                </a:solidFill>
              </a:rPr>
              <a:t>Questions / réponses adressées à toutes les fédérations </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35</a:t>
            </a:fld>
            <a:endParaRPr lang="fr-FR"/>
          </a:p>
        </p:txBody>
      </p:sp>
    </p:spTree>
    <p:extLst>
      <p:ext uri="{BB962C8B-B14F-4D97-AF65-F5344CB8AC3E}">
        <p14:creationId xmlns:p14="http://schemas.microsoft.com/office/powerpoint/2010/main" val="2735959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solidFill>
              </a:rPr>
              <a:t>Conférence ACPR 07/2015 et 01/2016 : </a:t>
            </a:r>
            <a:r>
              <a:rPr lang="fr-FR" sz="1200" i="1" dirty="0">
                <a:solidFill>
                  <a:schemeClr val="tx1"/>
                </a:solidFill>
              </a:rPr>
              <a:t>Questions / réponses adressées à toutes les fédérations </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36</a:t>
            </a:fld>
            <a:endParaRPr lang="fr-FR"/>
          </a:p>
        </p:txBody>
      </p:sp>
    </p:spTree>
    <p:extLst>
      <p:ext uri="{BB962C8B-B14F-4D97-AF65-F5344CB8AC3E}">
        <p14:creationId xmlns:p14="http://schemas.microsoft.com/office/powerpoint/2010/main" val="2957062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Actualisation des données clients : L. 561-6 Code monétaire et financier</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37</a:t>
            </a:fld>
            <a:endParaRPr lang="fr-FR"/>
          </a:p>
        </p:txBody>
      </p:sp>
    </p:spTree>
    <p:extLst>
      <p:ext uri="{BB962C8B-B14F-4D97-AF65-F5344CB8AC3E}">
        <p14:creationId xmlns:p14="http://schemas.microsoft.com/office/powerpoint/2010/main" val="1570962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38</a:t>
            </a:fld>
            <a:endParaRPr lang="fr-FR"/>
          </a:p>
        </p:txBody>
      </p:sp>
    </p:spTree>
    <p:extLst>
      <p:ext uri="{BB962C8B-B14F-4D97-AF65-F5344CB8AC3E}">
        <p14:creationId xmlns:p14="http://schemas.microsoft.com/office/powerpoint/2010/main" val="356479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39</a:t>
            </a:fld>
            <a:endParaRPr lang="fr-FR"/>
          </a:p>
        </p:txBody>
      </p:sp>
    </p:spTree>
    <p:extLst>
      <p:ext uri="{BB962C8B-B14F-4D97-AF65-F5344CB8AC3E}">
        <p14:creationId xmlns:p14="http://schemas.microsoft.com/office/powerpoint/2010/main" val="625441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5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58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024840-6518-4D30-97BB-173F7F5B38B0}" type="slidenum">
              <a:rPr lang="fr-FR" smtClean="0"/>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a:t>
            </a:fld>
            <a:endParaRPr lang="fr-FR"/>
          </a:p>
        </p:txBody>
      </p:sp>
    </p:spTree>
    <p:extLst>
      <p:ext uri="{BB962C8B-B14F-4D97-AF65-F5344CB8AC3E}">
        <p14:creationId xmlns:p14="http://schemas.microsoft.com/office/powerpoint/2010/main" val="2680390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42</a:t>
            </a:fld>
            <a:endParaRPr lang="fr-FR"/>
          </a:p>
        </p:txBody>
      </p:sp>
    </p:spTree>
    <p:extLst>
      <p:ext uri="{BB962C8B-B14F-4D97-AF65-F5344CB8AC3E}">
        <p14:creationId xmlns:p14="http://schemas.microsoft.com/office/powerpoint/2010/main" val="206749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44</a:t>
            </a:fld>
            <a:endParaRPr lang="fr-FR"/>
          </a:p>
        </p:txBody>
      </p:sp>
    </p:spTree>
    <p:extLst>
      <p:ext uri="{BB962C8B-B14F-4D97-AF65-F5344CB8AC3E}">
        <p14:creationId xmlns:p14="http://schemas.microsoft.com/office/powerpoint/2010/main" val="575868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46</a:t>
            </a:fld>
            <a:endParaRPr lang="fr-FR"/>
          </a:p>
        </p:txBody>
      </p:sp>
    </p:spTree>
    <p:extLst>
      <p:ext uri="{BB962C8B-B14F-4D97-AF65-F5344CB8AC3E}">
        <p14:creationId xmlns:p14="http://schemas.microsoft.com/office/powerpoint/2010/main" val="543468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4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
        <p:nvSpPr>
          <p:cNvPr id="16486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8F6633-186B-4E41-964B-99C1E6FA83A7}" type="slidenum">
              <a:rPr lang="fr-FR" smtClean="0"/>
              <a:pPr/>
              <a:t>49</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50</a:t>
            </a:fld>
            <a:endParaRPr lang="fr-FR"/>
          </a:p>
        </p:txBody>
      </p:sp>
    </p:spTree>
    <p:extLst>
      <p:ext uri="{BB962C8B-B14F-4D97-AF65-F5344CB8AC3E}">
        <p14:creationId xmlns:p14="http://schemas.microsoft.com/office/powerpoint/2010/main" val="3231338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51</a:t>
            </a:fld>
            <a:endParaRPr lang="fr-FR"/>
          </a:p>
        </p:txBody>
      </p:sp>
    </p:spTree>
    <p:extLst>
      <p:ext uri="{BB962C8B-B14F-4D97-AF65-F5344CB8AC3E}">
        <p14:creationId xmlns:p14="http://schemas.microsoft.com/office/powerpoint/2010/main" val="416855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dirty="0">
                <a:solidFill>
                  <a:schemeClr val="tx1"/>
                </a:solidFill>
              </a:rPr>
              <a:t>Conférence ACPR 07/2015 et 01/2016 : </a:t>
            </a:r>
            <a:r>
              <a:rPr lang="fr-FR" sz="1200" i="1" dirty="0">
                <a:solidFill>
                  <a:schemeClr val="tx1"/>
                </a:solidFill>
              </a:rPr>
              <a:t>Questions / réponses adressées à toutes les fédérations </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52</a:t>
            </a:fld>
            <a:endParaRPr lang="fr-FR"/>
          </a:p>
        </p:txBody>
      </p:sp>
    </p:spTree>
    <p:extLst>
      <p:ext uri="{BB962C8B-B14F-4D97-AF65-F5344CB8AC3E}">
        <p14:creationId xmlns:p14="http://schemas.microsoft.com/office/powerpoint/2010/main" val="25234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53</a:t>
            </a:fld>
            <a:endParaRPr lang="fr-FR"/>
          </a:p>
        </p:txBody>
      </p:sp>
    </p:spTree>
    <p:extLst>
      <p:ext uri="{BB962C8B-B14F-4D97-AF65-F5344CB8AC3E}">
        <p14:creationId xmlns:p14="http://schemas.microsoft.com/office/powerpoint/2010/main" val="1019858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54</a:t>
            </a:fld>
            <a:endParaRPr lang="fr-FR"/>
          </a:p>
        </p:txBody>
      </p:sp>
    </p:spTree>
    <p:extLst>
      <p:ext uri="{BB962C8B-B14F-4D97-AF65-F5344CB8AC3E}">
        <p14:creationId xmlns:p14="http://schemas.microsoft.com/office/powerpoint/2010/main" val="22567897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55</a:t>
            </a:fld>
            <a:endParaRPr lang="fr-FR"/>
          </a:p>
        </p:txBody>
      </p:sp>
    </p:spTree>
    <p:extLst>
      <p:ext uri="{BB962C8B-B14F-4D97-AF65-F5344CB8AC3E}">
        <p14:creationId xmlns:p14="http://schemas.microsoft.com/office/powerpoint/2010/main" val="4047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a:t>
            </a:fld>
            <a:endParaRPr lang="fr-FR"/>
          </a:p>
        </p:txBody>
      </p:sp>
    </p:spTree>
    <p:extLst>
      <p:ext uri="{BB962C8B-B14F-4D97-AF65-F5344CB8AC3E}">
        <p14:creationId xmlns:p14="http://schemas.microsoft.com/office/powerpoint/2010/main" val="3618011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numéro de diapositive 6">
            <a:extLst>
              <a:ext uri="{FF2B5EF4-FFF2-40B4-BE49-F238E27FC236}">
                <a16:creationId xmlns:a16="http://schemas.microsoft.com/office/drawing/2014/main" id="{2839E0D8-789E-4A7F-812F-647E4D878182}"/>
              </a:ext>
            </a:extLst>
          </p:cNvPr>
          <p:cNvSpPr>
            <a:spLocks noGrp="1"/>
          </p:cNvSpPr>
          <p:nvPr>
            <p:ph type="sldNum" sz="quarter" idx="12"/>
          </p:nvPr>
        </p:nvSpPr>
        <p:spPr/>
        <p:txBody>
          <a:bodyPr/>
          <a:lstStyle/>
          <a:p>
            <a:pPr>
              <a:defRPr/>
            </a:pPr>
            <a:fld id="{69BF7568-9CAD-354B-B7FC-E43591DED371}" type="slidenum">
              <a:rPr lang="en-US" smtClean="0"/>
              <a:pPr>
                <a:defRPr/>
              </a:pPr>
              <a:t>56</a:t>
            </a:fld>
            <a:endParaRPr lang="en-US" dirty="0"/>
          </a:p>
        </p:txBody>
      </p:sp>
    </p:spTree>
    <p:extLst>
      <p:ext uri="{BB962C8B-B14F-4D97-AF65-F5344CB8AC3E}">
        <p14:creationId xmlns:p14="http://schemas.microsoft.com/office/powerpoint/2010/main" val="6166185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57</a:t>
            </a:fld>
            <a:endParaRPr lang="fr-FR"/>
          </a:p>
        </p:txBody>
      </p:sp>
    </p:spTree>
    <p:extLst>
      <p:ext uri="{BB962C8B-B14F-4D97-AF65-F5344CB8AC3E}">
        <p14:creationId xmlns:p14="http://schemas.microsoft.com/office/powerpoint/2010/main" val="39673365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58</a:t>
            </a:fld>
            <a:endParaRPr lang="fr-FR"/>
          </a:p>
        </p:txBody>
      </p:sp>
    </p:spTree>
    <p:extLst>
      <p:ext uri="{BB962C8B-B14F-4D97-AF65-F5344CB8AC3E}">
        <p14:creationId xmlns:p14="http://schemas.microsoft.com/office/powerpoint/2010/main" val="39078837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59</a:t>
            </a:fld>
            <a:endParaRPr lang="fr-FR"/>
          </a:p>
        </p:txBody>
      </p:sp>
    </p:spTree>
    <p:extLst>
      <p:ext uri="{BB962C8B-B14F-4D97-AF65-F5344CB8AC3E}">
        <p14:creationId xmlns:p14="http://schemas.microsoft.com/office/powerpoint/2010/main" val="214810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60</a:t>
            </a:fld>
            <a:endParaRPr lang="fr-FR"/>
          </a:p>
        </p:txBody>
      </p:sp>
    </p:spTree>
    <p:extLst>
      <p:ext uri="{BB962C8B-B14F-4D97-AF65-F5344CB8AC3E}">
        <p14:creationId xmlns:p14="http://schemas.microsoft.com/office/powerpoint/2010/main" val="2449085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61</a:t>
            </a:fld>
            <a:endParaRPr lang="fr-FR"/>
          </a:p>
        </p:txBody>
      </p:sp>
    </p:spTree>
    <p:extLst>
      <p:ext uri="{BB962C8B-B14F-4D97-AF65-F5344CB8AC3E}">
        <p14:creationId xmlns:p14="http://schemas.microsoft.com/office/powerpoint/2010/main" val="774958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62</a:t>
            </a:fld>
            <a:endParaRPr lang="fr-FR"/>
          </a:p>
        </p:txBody>
      </p:sp>
    </p:spTree>
    <p:extLst>
      <p:ext uri="{BB962C8B-B14F-4D97-AF65-F5344CB8AC3E}">
        <p14:creationId xmlns:p14="http://schemas.microsoft.com/office/powerpoint/2010/main" val="32043135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63</a:t>
            </a:fld>
            <a:endParaRPr lang="fr-FR"/>
          </a:p>
        </p:txBody>
      </p:sp>
    </p:spTree>
    <p:extLst>
      <p:ext uri="{BB962C8B-B14F-4D97-AF65-F5344CB8AC3E}">
        <p14:creationId xmlns:p14="http://schemas.microsoft.com/office/powerpoint/2010/main" val="637829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64</a:t>
            </a:fld>
            <a:endParaRPr lang="fr-FR"/>
          </a:p>
        </p:txBody>
      </p:sp>
    </p:spTree>
    <p:extLst>
      <p:ext uri="{BB962C8B-B14F-4D97-AF65-F5344CB8AC3E}">
        <p14:creationId xmlns:p14="http://schemas.microsoft.com/office/powerpoint/2010/main" val="34354494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65</a:t>
            </a:fld>
            <a:endParaRPr lang="fr-FR"/>
          </a:p>
        </p:txBody>
      </p:sp>
    </p:spTree>
    <p:extLst>
      <p:ext uri="{BB962C8B-B14F-4D97-AF65-F5344CB8AC3E}">
        <p14:creationId xmlns:p14="http://schemas.microsoft.com/office/powerpoint/2010/main" val="241509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7</a:t>
            </a:fld>
            <a:endParaRPr lang="fr-FR"/>
          </a:p>
        </p:txBody>
      </p:sp>
    </p:spTree>
    <p:extLst>
      <p:ext uri="{BB962C8B-B14F-4D97-AF65-F5344CB8AC3E}">
        <p14:creationId xmlns:p14="http://schemas.microsoft.com/office/powerpoint/2010/main" val="24128139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66</a:t>
            </a:fld>
            <a:endParaRPr lang="fr-FR"/>
          </a:p>
        </p:txBody>
      </p:sp>
    </p:spTree>
    <p:extLst>
      <p:ext uri="{BB962C8B-B14F-4D97-AF65-F5344CB8AC3E}">
        <p14:creationId xmlns:p14="http://schemas.microsoft.com/office/powerpoint/2010/main" val="4197436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67</a:t>
            </a:fld>
            <a:endParaRPr lang="fr-FR"/>
          </a:p>
        </p:txBody>
      </p:sp>
    </p:spTree>
    <p:extLst>
      <p:ext uri="{BB962C8B-B14F-4D97-AF65-F5344CB8AC3E}">
        <p14:creationId xmlns:p14="http://schemas.microsoft.com/office/powerpoint/2010/main" val="3401791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68</a:t>
            </a:fld>
            <a:endParaRPr lang="fr-FR"/>
          </a:p>
        </p:txBody>
      </p:sp>
    </p:spTree>
    <p:extLst>
      <p:ext uri="{BB962C8B-B14F-4D97-AF65-F5344CB8AC3E}">
        <p14:creationId xmlns:p14="http://schemas.microsoft.com/office/powerpoint/2010/main" val="7231643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69</a:t>
            </a:fld>
            <a:endParaRPr lang="fr-FR"/>
          </a:p>
        </p:txBody>
      </p:sp>
    </p:spTree>
    <p:extLst>
      <p:ext uri="{BB962C8B-B14F-4D97-AF65-F5344CB8AC3E}">
        <p14:creationId xmlns:p14="http://schemas.microsoft.com/office/powerpoint/2010/main" val="19758491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70</a:t>
            </a:fld>
            <a:endParaRPr lang="fr-FR"/>
          </a:p>
        </p:txBody>
      </p:sp>
    </p:spTree>
    <p:extLst>
      <p:ext uri="{BB962C8B-B14F-4D97-AF65-F5344CB8AC3E}">
        <p14:creationId xmlns:p14="http://schemas.microsoft.com/office/powerpoint/2010/main" val="1330133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Exemples clauses où la volonté n’est pas certaine et non équivoque</a:t>
            </a:r>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71</a:t>
            </a:fld>
            <a:endParaRPr lang="fr-FR"/>
          </a:p>
        </p:txBody>
      </p:sp>
    </p:spTree>
    <p:extLst>
      <p:ext uri="{BB962C8B-B14F-4D97-AF65-F5344CB8AC3E}">
        <p14:creationId xmlns:p14="http://schemas.microsoft.com/office/powerpoint/2010/main" val="10620100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6BE02D-20C0-F840-AFAC-BEA99C74FDC2}" type="slidenum">
              <a:rPr lang="en-US" smtClean="0"/>
              <a:pPr/>
              <a:t>72</a:t>
            </a:fld>
            <a:endParaRPr lang="en-US" dirty="0"/>
          </a:p>
        </p:txBody>
      </p:sp>
    </p:spTree>
    <p:extLst>
      <p:ext uri="{BB962C8B-B14F-4D97-AF65-F5344CB8AC3E}">
        <p14:creationId xmlns:p14="http://schemas.microsoft.com/office/powerpoint/2010/main" val="39966335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47684">
              <a:defRPr/>
            </a:pPr>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pPr defTabSz="947684">
              <a:defRPr/>
            </a:pPr>
            <a:endParaRPr lang="en-US" dirty="0">
              <a:solidFill>
                <a:prstClr val="black"/>
              </a:solidFill>
              <a:latin typeface="Calibri"/>
            </a:endParaRPr>
          </a:p>
        </p:txBody>
      </p:sp>
      <p:sp>
        <p:nvSpPr>
          <p:cNvPr id="7" name="Espace réservé du numéro de diapositive 6">
            <a:extLst>
              <a:ext uri="{FF2B5EF4-FFF2-40B4-BE49-F238E27FC236}">
                <a16:creationId xmlns:a16="http://schemas.microsoft.com/office/drawing/2014/main" id="{E8D4ED6F-5E3F-4B4F-AA88-331FD548CBDD}"/>
              </a:ext>
            </a:extLst>
          </p:cNvPr>
          <p:cNvSpPr>
            <a:spLocks noGrp="1"/>
          </p:cNvSpPr>
          <p:nvPr>
            <p:ph type="sldNum" sz="quarter" idx="12"/>
          </p:nvPr>
        </p:nvSpPr>
        <p:spPr/>
        <p:txBody>
          <a:bodyPr/>
          <a:lstStyle/>
          <a:p>
            <a:pPr>
              <a:defRPr/>
            </a:pPr>
            <a:fld id="{69BF7568-9CAD-354B-B7FC-E43591DED371}" type="slidenum">
              <a:rPr lang="en-US" smtClean="0"/>
              <a:pPr>
                <a:defRPr/>
              </a:pPr>
              <a:t>76</a:t>
            </a:fld>
            <a:endParaRPr lang="en-US" dirty="0"/>
          </a:p>
        </p:txBody>
      </p:sp>
    </p:spTree>
    <p:extLst>
      <p:ext uri="{BB962C8B-B14F-4D97-AF65-F5344CB8AC3E}">
        <p14:creationId xmlns:p14="http://schemas.microsoft.com/office/powerpoint/2010/main" val="140775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8</a:t>
            </a:fld>
            <a:endParaRPr lang="fr-FR"/>
          </a:p>
        </p:txBody>
      </p:sp>
    </p:spTree>
    <p:extLst>
      <p:ext uri="{BB962C8B-B14F-4D97-AF65-F5344CB8AC3E}">
        <p14:creationId xmlns:p14="http://schemas.microsoft.com/office/powerpoint/2010/main" val="245401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88832C9-569C-4A7D-9FE7-5E44B3A7C2F3}" type="slidenum">
              <a:rPr lang="fr-FR" smtClean="0"/>
              <a:pPr>
                <a:defRPr/>
              </a:pPr>
              <a:t>9</a:t>
            </a:fld>
            <a:endParaRPr lang="fr-FR"/>
          </a:p>
        </p:txBody>
      </p:sp>
    </p:spTree>
    <p:extLst>
      <p:ext uri="{BB962C8B-B14F-4D97-AF65-F5344CB8AC3E}">
        <p14:creationId xmlns:p14="http://schemas.microsoft.com/office/powerpoint/2010/main" val="256374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Espace réservé du numéro de diapositive 6">
            <a:extLst>
              <a:ext uri="{FF2B5EF4-FFF2-40B4-BE49-F238E27FC236}">
                <a16:creationId xmlns:a16="http://schemas.microsoft.com/office/drawing/2014/main" id="{9DDF3468-8D6E-4ABA-A901-F6F1316FD54F}"/>
              </a:ext>
            </a:extLst>
          </p:cNvPr>
          <p:cNvSpPr>
            <a:spLocks noGrp="1"/>
          </p:cNvSpPr>
          <p:nvPr>
            <p:ph type="sldNum" sz="quarter" idx="12"/>
          </p:nvPr>
        </p:nvSpPr>
        <p:spPr/>
        <p:txBody>
          <a:bodyPr/>
          <a:lstStyle/>
          <a:p>
            <a:pPr>
              <a:defRPr/>
            </a:pPr>
            <a:fld id="{69BF7568-9CAD-354B-B7FC-E43591DED371}" type="slidenum">
              <a:rPr lang="en-US" smtClean="0"/>
              <a:pPr>
                <a:defRPr/>
              </a:pPr>
              <a:t>10</a:t>
            </a:fld>
            <a:endParaRPr lang="en-US" dirty="0"/>
          </a:p>
        </p:txBody>
      </p:sp>
    </p:spTree>
    <p:extLst>
      <p:ext uri="{BB962C8B-B14F-4D97-AF65-F5344CB8AC3E}">
        <p14:creationId xmlns:p14="http://schemas.microsoft.com/office/powerpoint/2010/main" val="3013353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holder">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0" y="3711191"/>
            <a:ext cx="9144000" cy="2932658"/>
          </a:xfrm>
          <a:solidFill>
            <a:schemeClr val="bg1">
              <a:lumMod val="95000"/>
            </a:schemeClr>
          </a:solidFill>
        </p:spPr>
        <p:txBody>
          <a:bodyPr>
            <a:normAutofit/>
          </a:bodyPr>
          <a:lstStyle>
            <a:lvl1pPr>
              <a:defRPr sz="1050"/>
            </a:lvl1pPr>
          </a:lstStyle>
          <a:p>
            <a:endParaRPr lang="en-US" dirty="0"/>
          </a:p>
        </p:txBody>
      </p:sp>
      <p:sp>
        <p:nvSpPr>
          <p:cNvPr id="3" name="Rectangle 2">
            <a:extLst>
              <a:ext uri="{FF2B5EF4-FFF2-40B4-BE49-F238E27FC236}">
                <a16:creationId xmlns:a16="http://schemas.microsoft.com/office/drawing/2014/main" id="{A93BDF69-5873-4C36-9209-4AB23C612671}"/>
              </a:ext>
            </a:extLst>
          </p:cNvPr>
          <p:cNvSpPr/>
          <p:nvPr userDrawn="1"/>
        </p:nvSpPr>
        <p:spPr>
          <a:xfrm>
            <a:off x="0" y="6661304"/>
            <a:ext cx="9144000" cy="188912"/>
          </a:xfrm>
          <a:prstGeom prst="rect">
            <a:avLst/>
          </a:prstGeom>
          <a:solidFill>
            <a:srgbClr val="00B2A9"/>
          </a:solidFill>
          <a:ln w="9528">
            <a:solidFill>
              <a:srgbClr val="29828B"/>
            </a:solidFill>
            <a:prstDash val="solid"/>
            <a:miter/>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fr-FR" kern="0" dirty="0">
              <a:solidFill>
                <a:srgbClr val="000000"/>
              </a:solidFill>
              <a:latin typeface="Arial"/>
            </a:endParaRPr>
          </a:p>
        </p:txBody>
      </p:sp>
      <p:pic>
        <p:nvPicPr>
          <p:cNvPr id="4" name="Image 3">
            <a:extLst>
              <a:ext uri="{FF2B5EF4-FFF2-40B4-BE49-F238E27FC236}">
                <a16:creationId xmlns:a16="http://schemas.microsoft.com/office/drawing/2014/main" id="{6AAB401B-B2CA-41D4-914B-A7923976CC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35" y="0"/>
            <a:ext cx="9155234" cy="829056"/>
          </a:xfrm>
          <a:prstGeom prst="rect">
            <a:avLst/>
          </a:prstGeom>
        </p:spPr>
      </p:pic>
      <p:sp>
        <p:nvSpPr>
          <p:cNvPr id="6" name="ZoneTexte 5">
            <a:extLst>
              <a:ext uri="{FF2B5EF4-FFF2-40B4-BE49-F238E27FC236}">
                <a16:creationId xmlns:a16="http://schemas.microsoft.com/office/drawing/2014/main" id="{649332AD-9A69-4287-A38F-72180D5E0406}"/>
              </a:ext>
            </a:extLst>
          </p:cNvPr>
          <p:cNvSpPr txBox="1"/>
          <p:nvPr userDrawn="1"/>
        </p:nvSpPr>
        <p:spPr>
          <a:xfrm>
            <a:off x="8686800" y="6651144"/>
            <a:ext cx="468434" cy="200055"/>
          </a:xfrm>
          <a:prstGeom prst="rect">
            <a:avLst/>
          </a:prstGeom>
          <a:noFill/>
        </p:spPr>
        <p:txBody>
          <a:bodyPr wrap="square" rtlCol="0">
            <a:spAutoFit/>
          </a:bodyPr>
          <a:lstStyle/>
          <a:p>
            <a:pPr algn="r"/>
            <a:fld id="{F54A259D-92CC-41D8-BE5A-0A9B8AB8282A}" type="slidenum">
              <a:rPr lang="fr-FR" sz="700" b="1" smtClean="0">
                <a:solidFill>
                  <a:schemeClr val="bg1"/>
                </a:solidFill>
              </a:rPr>
              <a:pPr algn="r"/>
              <a:t>‹N°›</a:t>
            </a:fld>
            <a:endParaRPr lang="fr-FR" sz="500" b="1" dirty="0">
              <a:solidFill>
                <a:schemeClr val="bg1"/>
              </a:solidFill>
            </a:endParaRPr>
          </a:p>
        </p:txBody>
      </p:sp>
      <p:grpSp>
        <p:nvGrpSpPr>
          <p:cNvPr id="7" name="Groupe 6">
            <a:extLst>
              <a:ext uri="{FF2B5EF4-FFF2-40B4-BE49-F238E27FC236}">
                <a16:creationId xmlns:a16="http://schemas.microsoft.com/office/drawing/2014/main" id="{FE76793E-F27C-4AAC-9256-5BAD496B7F54}"/>
              </a:ext>
            </a:extLst>
          </p:cNvPr>
          <p:cNvGrpSpPr/>
          <p:nvPr userDrawn="1"/>
        </p:nvGrpSpPr>
        <p:grpSpPr>
          <a:xfrm>
            <a:off x="5374399" y="865121"/>
            <a:ext cx="3775842" cy="496364"/>
            <a:chOff x="4036988" y="458401"/>
            <a:chExt cx="3775842" cy="1006131"/>
          </a:xfrm>
          <a:solidFill>
            <a:schemeClr val="accent4">
              <a:lumMod val="60000"/>
              <a:lumOff val="40000"/>
            </a:schemeClr>
          </a:solidFill>
        </p:grpSpPr>
        <p:grpSp>
          <p:nvGrpSpPr>
            <p:cNvPr id="8" name="Groupe 7">
              <a:extLst>
                <a:ext uri="{FF2B5EF4-FFF2-40B4-BE49-F238E27FC236}">
                  <a16:creationId xmlns:a16="http://schemas.microsoft.com/office/drawing/2014/main" id="{62DAAE9A-4D3F-457F-8BB4-28A5ED038CEA}"/>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66E749CD-BA2B-489A-AE2F-D70DE6A40B1B}"/>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9FD25E21-695C-41A9-8EB4-3F136C8DAE97}"/>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8D51D1F6-BBFC-4B61-90D4-ADFFC0B4CCBD}"/>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B6F489FD-402A-4134-B93F-47D8339647DC}"/>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88FAC1F-B9DE-41ED-9C58-3BA354F13275}"/>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Tree>
    <p:extLst>
      <p:ext uri="{BB962C8B-B14F-4D97-AF65-F5344CB8AC3E}">
        <p14:creationId xmlns:p14="http://schemas.microsoft.com/office/powerpoint/2010/main" val="146091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Placehol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3BDF69-5873-4C36-9209-4AB23C612671}"/>
              </a:ext>
            </a:extLst>
          </p:cNvPr>
          <p:cNvSpPr/>
          <p:nvPr userDrawn="1"/>
        </p:nvSpPr>
        <p:spPr>
          <a:xfrm>
            <a:off x="0" y="6661304"/>
            <a:ext cx="9144000" cy="188912"/>
          </a:xfrm>
          <a:prstGeom prst="rect">
            <a:avLst/>
          </a:prstGeom>
          <a:solidFill>
            <a:srgbClr val="00B2A9"/>
          </a:solidFill>
          <a:ln w="9528">
            <a:solidFill>
              <a:srgbClr val="29828B"/>
            </a:solidFill>
            <a:prstDash val="solid"/>
            <a:miter/>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fr-FR" kern="0" dirty="0">
              <a:solidFill>
                <a:srgbClr val="000000"/>
              </a:solidFill>
              <a:latin typeface="Arial"/>
            </a:endParaRPr>
          </a:p>
        </p:txBody>
      </p:sp>
      <p:pic>
        <p:nvPicPr>
          <p:cNvPr id="4" name="Image 3">
            <a:extLst>
              <a:ext uri="{FF2B5EF4-FFF2-40B4-BE49-F238E27FC236}">
                <a16:creationId xmlns:a16="http://schemas.microsoft.com/office/drawing/2014/main" id="{6AAB401B-B2CA-41D4-914B-A7923976CC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35" y="0"/>
            <a:ext cx="9155234" cy="829056"/>
          </a:xfrm>
          <a:prstGeom prst="rect">
            <a:avLst/>
          </a:prstGeom>
        </p:spPr>
      </p:pic>
      <p:sp>
        <p:nvSpPr>
          <p:cNvPr id="6" name="Picture Placeholder 9">
            <a:extLst>
              <a:ext uri="{FF2B5EF4-FFF2-40B4-BE49-F238E27FC236}">
                <a16:creationId xmlns:a16="http://schemas.microsoft.com/office/drawing/2014/main" id="{779799BD-5D1D-477A-8196-BCD2268D392F}"/>
              </a:ext>
            </a:extLst>
          </p:cNvPr>
          <p:cNvSpPr>
            <a:spLocks noGrp="1"/>
          </p:cNvSpPr>
          <p:nvPr>
            <p:ph type="pic" sz="quarter" idx="12"/>
          </p:nvPr>
        </p:nvSpPr>
        <p:spPr>
          <a:xfrm>
            <a:off x="4904745" y="1443844"/>
            <a:ext cx="1404295" cy="157286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a:solidFill>
            <a:schemeClr val="bg1">
              <a:lumMod val="95000"/>
            </a:schemeClr>
          </a:solidFill>
        </p:spPr>
        <p:txBody>
          <a:bodyPr wrap="square" anchor="ctr">
            <a:noAutofit/>
          </a:bodyPr>
          <a:lstStyle>
            <a:lvl1pPr algn="ctr">
              <a:defRPr sz="1050"/>
            </a:lvl1pPr>
          </a:lstStyle>
          <a:p>
            <a:endParaRPr lang="en-US" dirty="0"/>
          </a:p>
        </p:txBody>
      </p:sp>
      <p:sp>
        <p:nvSpPr>
          <p:cNvPr id="7" name="Picture Placeholder 10">
            <a:extLst>
              <a:ext uri="{FF2B5EF4-FFF2-40B4-BE49-F238E27FC236}">
                <a16:creationId xmlns:a16="http://schemas.microsoft.com/office/drawing/2014/main" id="{626AD61A-8044-4335-8ED8-838660A768CB}"/>
              </a:ext>
            </a:extLst>
          </p:cNvPr>
          <p:cNvSpPr>
            <a:spLocks noGrp="1"/>
          </p:cNvSpPr>
          <p:nvPr>
            <p:ph type="pic" sz="quarter" idx="13"/>
          </p:nvPr>
        </p:nvSpPr>
        <p:spPr>
          <a:xfrm>
            <a:off x="3825240" y="3959252"/>
            <a:ext cx="1404295" cy="157286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a:solidFill>
            <a:schemeClr val="bg1">
              <a:lumMod val="95000"/>
            </a:schemeClr>
          </a:solidFill>
        </p:spPr>
        <p:txBody>
          <a:bodyPr wrap="square" anchor="ctr">
            <a:noAutofit/>
          </a:bodyPr>
          <a:lstStyle>
            <a:lvl1pPr algn="ctr">
              <a:defRPr sz="1050"/>
            </a:lvl1pPr>
          </a:lstStyle>
          <a:p>
            <a:endParaRPr lang="en-US" dirty="0"/>
          </a:p>
        </p:txBody>
      </p:sp>
      <p:sp>
        <p:nvSpPr>
          <p:cNvPr id="8" name="Picture Placeholder 8">
            <a:extLst>
              <a:ext uri="{FF2B5EF4-FFF2-40B4-BE49-F238E27FC236}">
                <a16:creationId xmlns:a16="http://schemas.microsoft.com/office/drawing/2014/main" id="{449C0579-6709-43BE-ACE1-000480304898}"/>
              </a:ext>
            </a:extLst>
          </p:cNvPr>
          <p:cNvSpPr>
            <a:spLocks noGrp="1"/>
          </p:cNvSpPr>
          <p:nvPr>
            <p:ph type="pic" sz="quarter" idx="11"/>
          </p:nvPr>
        </p:nvSpPr>
        <p:spPr>
          <a:xfrm>
            <a:off x="1739575" y="3959252"/>
            <a:ext cx="1404295" cy="157286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a:solidFill>
            <a:schemeClr val="bg1">
              <a:lumMod val="95000"/>
            </a:schemeClr>
          </a:solidFill>
        </p:spPr>
        <p:txBody>
          <a:bodyPr wrap="square" anchor="ctr">
            <a:noAutofit/>
          </a:bodyPr>
          <a:lstStyle>
            <a:lvl1pPr algn="ctr">
              <a:defRPr sz="1050"/>
            </a:lvl1pPr>
          </a:lstStyle>
          <a:p>
            <a:endParaRPr lang="en-US" dirty="0"/>
          </a:p>
        </p:txBody>
      </p:sp>
      <p:sp>
        <p:nvSpPr>
          <p:cNvPr id="9" name="Picture Placeholder 7">
            <a:extLst>
              <a:ext uri="{FF2B5EF4-FFF2-40B4-BE49-F238E27FC236}">
                <a16:creationId xmlns:a16="http://schemas.microsoft.com/office/drawing/2014/main" id="{E15ED259-C464-45F3-A660-E136471B628D}"/>
              </a:ext>
            </a:extLst>
          </p:cNvPr>
          <p:cNvSpPr>
            <a:spLocks noGrp="1"/>
          </p:cNvSpPr>
          <p:nvPr>
            <p:ph type="pic" sz="quarter" idx="10"/>
          </p:nvPr>
        </p:nvSpPr>
        <p:spPr>
          <a:xfrm>
            <a:off x="2750165" y="1443844"/>
            <a:ext cx="1404295" cy="157286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a:solidFill>
            <a:schemeClr val="bg1">
              <a:lumMod val="95000"/>
            </a:schemeClr>
          </a:solidFill>
        </p:spPr>
        <p:txBody>
          <a:bodyPr wrap="square" anchor="ctr">
            <a:noAutofit/>
          </a:bodyPr>
          <a:lstStyle>
            <a:lvl1pPr algn="ctr">
              <a:defRPr sz="1050"/>
            </a:lvl1pPr>
          </a:lstStyle>
          <a:p>
            <a:endParaRPr lang="en-US" dirty="0"/>
          </a:p>
        </p:txBody>
      </p:sp>
      <p:sp>
        <p:nvSpPr>
          <p:cNvPr id="10" name="Picture Placeholder 10">
            <a:extLst>
              <a:ext uri="{FF2B5EF4-FFF2-40B4-BE49-F238E27FC236}">
                <a16:creationId xmlns:a16="http://schemas.microsoft.com/office/drawing/2014/main" id="{B9EB3BBA-0C21-4B7D-8324-E296C0E37445}"/>
              </a:ext>
            </a:extLst>
          </p:cNvPr>
          <p:cNvSpPr>
            <a:spLocks noGrp="1"/>
          </p:cNvSpPr>
          <p:nvPr>
            <p:ph type="pic" sz="quarter" idx="14"/>
          </p:nvPr>
        </p:nvSpPr>
        <p:spPr>
          <a:xfrm>
            <a:off x="5910905" y="3959252"/>
            <a:ext cx="1404295" cy="1572868"/>
          </a:xfrm>
          <a:custGeom>
            <a:avLst/>
            <a:gdLst>
              <a:gd name="connsiteX0" fmla="*/ 1938542 w 3877082"/>
              <a:gd name="connsiteY0" fmla="*/ 0 h 4497415"/>
              <a:gd name="connsiteX1" fmla="*/ 3877082 w 3877082"/>
              <a:gd name="connsiteY1" fmla="*/ 969271 h 4497415"/>
              <a:gd name="connsiteX2" fmla="*/ 3877082 w 3877082"/>
              <a:gd name="connsiteY2" fmla="*/ 3528144 h 4497415"/>
              <a:gd name="connsiteX3" fmla="*/ 1938542 w 3877082"/>
              <a:gd name="connsiteY3" fmla="*/ 4497415 h 4497415"/>
              <a:gd name="connsiteX4" fmla="*/ 0 w 3877082"/>
              <a:gd name="connsiteY4" fmla="*/ 3528144 h 4497415"/>
              <a:gd name="connsiteX5" fmla="*/ 0 w 3877082"/>
              <a:gd name="connsiteY5" fmla="*/ 969271 h 44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7082" h="4497415">
                <a:moveTo>
                  <a:pt x="1938542" y="0"/>
                </a:moveTo>
                <a:lnTo>
                  <a:pt x="3877082" y="969271"/>
                </a:lnTo>
                <a:lnTo>
                  <a:pt x="3877082" y="3528144"/>
                </a:lnTo>
                <a:lnTo>
                  <a:pt x="1938542" y="4497415"/>
                </a:lnTo>
                <a:lnTo>
                  <a:pt x="0" y="3528144"/>
                </a:lnTo>
                <a:lnTo>
                  <a:pt x="0" y="969271"/>
                </a:lnTo>
                <a:close/>
              </a:path>
            </a:pathLst>
          </a:custGeom>
          <a:solidFill>
            <a:schemeClr val="bg1">
              <a:lumMod val="95000"/>
            </a:schemeClr>
          </a:solidFill>
        </p:spPr>
        <p:txBody>
          <a:bodyPr wrap="square" anchor="ctr">
            <a:noAutofit/>
          </a:bodyPr>
          <a:lstStyle>
            <a:lvl1pPr algn="ctr">
              <a:defRPr sz="1050"/>
            </a:lvl1pPr>
          </a:lstStyle>
          <a:p>
            <a:endParaRPr lang="en-US" dirty="0"/>
          </a:p>
        </p:txBody>
      </p:sp>
      <p:sp>
        <p:nvSpPr>
          <p:cNvPr id="11" name="ZoneTexte 10">
            <a:extLst>
              <a:ext uri="{FF2B5EF4-FFF2-40B4-BE49-F238E27FC236}">
                <a16:creationId xmlns:a16="http://schemas.microsoft.com/office/drawing/2014/main" id="{E9CA2A0E-0207-40E5-94BC-62F623AAE02B}"/>
              </a:ext>
            </a:extLst>
          </p:cNvPr>
          <p:cNvSpPr txBox="1"/>
          <p:nvPr userDrawn="1"/>
        </p:nvSpPr>
        <p:spPr>
          <a:xfrm>
            <a:off x="8686800" y="6651144"/>
            <a:ext cx="468434" cy="200055"/>
          </a:xfrm>
          <a:prstGeom prst="rect">
            <a:avLst/>
          </a:prstGeom>
          <a:noFill/>
        </p:spPr>
        <p:txBody>
          <a:bodyPr wrap="square" rtlCol="0">
            <a:spAutoFit/>
          </a:bodyPr>
          <a:lstStyle/>
          <a:p>
            <a:pPr algn="r"/>
            <a:fld id="{F54A259D-92CC-41D8-BE5A-0A9B8AB8282A}" type="slidenum">
              <a:rPr lang="fr-FR" sz="700" b="1" smtClean="0">
                <a:solidFill>
                  <a:schemeClr val="bg1"/>
                </a:solidFill>
              </a:rPr>
              <a:pPr algn="r"/>
              <a:t>‹N°›</a:t>
            </a:fld>
            <a:endParaRPr lang="fr-FR" sz="500" b="1" dirty="0">
              <a:solidFill>
                <a:schemeClr val="bg1"/>
              </a:solidFill>
            </a:endParaRPr>
          </a:p>
        </p:txBody>
      </p:sp>
      <p:grpSp>
        <p:nvGrpSpPr>
          <p:cNvPr id="12" name="Groupe 11">
            <a:extLst>
              <a:ext uri="{FF2B5EF4-FFF2-40B4-BE49-F238E27FC236}">
                <a16:creationId xmlns:a16="http://schemas.microsoft.com/office/drawing/2014/main" id="{9831B166-66D2-458D-8658-D4B1E65E2E4D}"/>
              </a:ext>
            </a:extLst>
          </p:cNvPr>
          <p:cNvGrpSpPr/>
          <p:nvPr userDrawn="1"/>
        </p:nvGrpSpPr>
        <p:grpSpPr>
          <a:xfrm>
            <a:off x="5374399" y="865121"/>
            <a:ext cx="3775842" cy="496364"/>
            <a:chOff x="4036988" y="458401"/>
            <a:chExt cx="3775842" cy="1006131"/>
          </a:xfrm>
          <a:solidFill>
            <a:schemeClr val="accent4">
              <a:lumMod val="60000"/>
              <a:lumOff val="40000"/>
            </a:schemeClr>
          </a:solidFill>
        </p:grpSpPr>
        <p:grpSp>
          <p:nvGrpSpPr>
            <p:cNvPr id="13" name="Groupe 12">
              <a:extLst>
                <a:ext uri="{FF2B5EF4-FFF2-40B4-BE49-F238E27FC236}">
                  <a16:creationId xmlns:a16="http://schemas.microsoft.com/office/drawing/2014/main" id="{5522A324-AAB7-43C4-ABF2-19E68BB3E914}"/>
                </a:ext>
              </a:extLst>
            </p:cNvPr>
            <p:cNvGrpSpPr/>
            <p:nvPr/>
          </p:nvGrpSpPr>
          <p:grpSpPr>
            <a:xfrm>
              <a:off x="4198847" y="977300"/>
              <a:ext cx="3613983" cy="487232"/>
              <a:chOff x="4181163" y="436473"/>
              <a:chExt cx="3613983" cy="487232"/>
            </a:xfrm>
            <a:grpFill/>
          </p:grpSpPr>
          <p:sp>
            <p:nvSpPr>
              <p:cNvPr id="17" name="Rectangle 16">
                <a:extLst>
                  <a:ext uri="{FF2B5EF4-FFF2-40B4-BE49-F238E27FC236}">
                    <a16:creationId xmlns:a16="http://schemas.microsoft.com/office/drawing/2014/main" id="{2710C2B5-B653-49A7-922B-BD5F15D42C61}"/>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8" name="Trapèze 17">
                <a:extLst>
                  <a:ext uri="{FF2B5EF4-FFF2-40B4-BE49-F238E27FC236}">
                    <a16:creationId xmlns:a16="http://schemas.microsoft.com/office/drawing/2014/main" id="{CB128AE1-18C0-4E77-9EBC-6E0FA3D5DFC1}"/>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4" name="Groupe 13">
              <a:extLst>
                <a:ext uri="{FF2B5EF4-FFF2-40B4-BE49-F238E27FC236}">
                  <a16:creationId xmlns:a16="http://schemas.microsoft.com/office/drawing/2014/main" id="{5F24DC97-0585-4712-A3A9-39F1DEDA94D5}"/>
                </a:ext>
              </a:extLst>
            </p:cNvPr>
            <p:cNvGrpSpPr/>
            <p:nvPr/>
          </p:nvGrpSpPr>
          <p:grpSpPr>
            <a:xfrm>
              <a:off x="4036988" y="458401"/>
              <a:ext cx="3775842" cy="439004"/>
              <a:chOff x="4276371" y="869758"/>
              <a:chExt cx="3775842" cy="439004"/>
            </a:xfrm>
            <a:grpFill/>
          </p:grpSpPr>
          <p:sp>
            <p:nvSpPr>
              <p:cNvPr id="15" name="Rectangle 14">
                <a:extLst>
                  <a:ext uri="{FF2B5EF4-FFF2-40B4-BE49-F238E27FC236}">
                    <a16:creationId xmlns:a16="http://schemas.microsoft.com/office/drawing/2014/main" id="{993F5F2E-30A6-435C-ABC4-0855C196A30C}"/>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77492BC6-8BE2-4123-BA86-BB344868BBA5}"/>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Tree>
    <p:extLst>
      <p:ext uri="{BB962C8B-B14F-4D97-AF65-F5344CB8AC3E}">
        <p14:creationId xmlns:p14="http://schemas.microsoft.com/office/powerpoint/2010/main" val="345550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Portfolio Thre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159DFF5-4277-4F8D-815B-CA4ACBB22D03}"/>
              </a:ext>
            </a:extLst>
          </p:cNvPr>
          <p:cNvGraphicFramePr>
            <a:graphicFrameLocks noChangeAspect="1"/>
          </p:cNvGraphicFramePr>
          <p:nvPr userDrawn="1">
            <p:custDataLst>
              <p:tags r:id="rId2"/>
            </p:custDataLst>
          </p:nvPr>
        </p:nvGraphicFramePr>
        <p:xfrm>
          <a:off x="794" y="795"/>
          <a:ext cx="794" cy="794"/>
        </p:xfrm>
        <a:graphic>
          <a:graphicData uri="http://schemas.openxmlformats.org/presentationml/2006/ole">
            <mc:AlternateContent xmlns:mc="http://schemas.openxmlformats.org/markup-compatibility/2006">
              <mc:Choice xmlns:v="urn:schemas-microsoft-com:vml" Requires="v">
                <p:oleObj spid="_x0000_s3008" name="think-cell Slide" r:id="rId4" imgW="347" imgH="348" progId="TCLayout.ActiveDocument.1">
                  <p:embed/>
                </p:oleObj>
              </mc:Choice>
              <mc:Fallback>
                <p:oleObj name="think-cell Slide" r:id="rId4" imgW="347" imgH="348" progId="TCLayout.ActiveDocument.1">
                  <p:embed/>
                  <p:pic>
                    <p:nvPicPr>
                      <p:cNvPr id="2" name="Object 1" hidden="1">
                        <a:extLst>
                          <a:ext uri="{FF2B5EF4-FFF2-40B4-BE49-F238E27FC236}">
                            <a16:creationId xmlns:a16="http://schemas.microsoft.com/office/drawing/2014/main" id="{0159DFF5-4277-4F8D-815B-CA4ACBB22D03}"/>
                          </a:ext>
                        </a:extLst>
                      </p:cNvPr>
                      <p:cNvPicPr/>
                      <p:nvPr/>
                    </p:nvPicPr>
                    <p:blipFill>
                      <a:blip r:embed="rId5"/>
                      <a:stretch>
                        <a:fillRect/>
                      </a:stretch>
                    </p:blipFill>
                    <p:spPr>
                      <a:xfrm>
                        <a:off x="794" y="795"/>
                        <a:ext cx="794" cy="794"/>
                      </a:xfrm>
                      <a:prstGeom prst="rect">
                        <a:avLst/>
                      </a:prstGeom>
                    </p:spPr>
                  </p:pic>
                </p:oleObj>
              </mc:Fallback>
            </mc:AlternateContent>
          </a:graphicData>
        </a:graphic>
      </p:graphicFrame>
      <p:sp>
        <p:nvSpPr>
          <p:cNvPr id="13" name="Picture Placeholder 12"/>
          <p:cNvSpPr>
            <a:spLocks noGrp="1"/>
          </p:cNvSpPr>
          <p:nvPr>
            <p:ph type="pic" sz="quarter" idx="12"/>
          </p:nvPr>
        </p:nvSpPr>
        <p:spPr>
          <a:xfrm>
            <a:off x="1" y="0"/>
            <a:ext cx="5928815" cy="6858000"/>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a:solidFill>
            <a:schemeClr val="bg1">
              <a:lumMod val="95000"/>
            </a:schemeClr>
          </a:solidFill>
        </p:spPr>
        <p:txBody>
          <a:bodyPr wrap="square">
            <a:noAutofit/>
          </a:bodyPr>
          <a:lstStyle>
            <a:lvl1pPr>
              <a:defRPr sz="900"/>
            </a:lvl1pPr>
          </a:lstStyle>
          <a:p>
            <a:endParaRPr lang="en-US" dirty="0"/>
          </a:p>
        </p:txBody>
      </p:sp>
      <p:sp>
        <p:nvSpPr>
          <p:cNvPr id="4" name="Rectangle 3">
            <a:extLst>
              <a:ext uri="{FF2B5EF4-FFF2-40B4-BE49-F238E27FC236}">
                <a16:creationId xmlns:a16="http://schemas.microsoft.com/office/drawing/2014/main" id="{4C0EB68C-0FE3-4FD6-B410-8FE480A47489}"/>
              </a:ext>
            </a:extLst>
          </p:cNvPr>
          <p:cNvSpPr/>
          <p:nvPr userDrawn="1"/>
        </p:nvSpPr>
        <p:spPr>
          <a:xfrm>
            <a:off x="0" y="6661304"/>
            <a:ext cx="9144000" cy="188912"/>
          </a:xfrm>
          <a:prstGeom prst="rect">
            <a:avLst/>
          </a:prstGeom>
          <a:solidFill>
            <a:srgbClr val="00B2A9"/>
          </a:solidFill>
          <a:ln w="9528">
            <a:solidFill>
              <a:srgbClr val="29828B"/>
            </a:solidFill>
            <a:prstDash val="solid"/>
            <a:miter/>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fr-FR" kern="0" dirty="0">
              <a:solidFill>
                <a:srgbClr val="000000"/>
              </a:solidFill>
              <a:latin typeface="Arial"/>
            </a:endParaRPr>
          </a:p>
        </p:txBody>
      </p:sp>
      <p:pic>
        <p:nvPicPr>
          <p:cNvPr id="5" name="Image 4">
            <a:extLst>
              <a:ext uri="{FF2B5EF4-FFF2-40B4-BE49-F238E27FC236}">
                <a16:creationId xmlns:a16="http://schemas.microsoft.com/office/drawing/2014/main" id="{5190F4CF-8D2C-449B-B6A7-43DC3DA063D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249"/>
            <a:ext cx="9155234" cy="829056"/>
          </a:xfrm>
          <a:prstGeom prst="rect">
            <a:avLst/>
          </a:prstGeom>
        </p:spPr>
      </p:pic>
      <p:grpSp>
        <p:nvGrpSpPr>
          <p:cNvPr id="6" name="Groupe 5">
            <a:extLst>
              <a:ext uri="{FF2B5EF4-FFF2-40B4-BE49-F238E27FC236}">
                <a16:creationId xmlns:a16="http://schemas.microsoft.com/office/drawing/2014/main" id="{A42655D1-522F-426F-B91B-FE5B5155B53C}"/>
              </a:ext>
            </a:extLst>
          </p:cNvPr>
          <p:cNvGrpSpPr/>
          <p:nvPr userDrawn="1"/>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3809F2BE-8E17-4E9F-BF00-882A876797E5}"/>
                </a:ext>
              </a:extLst>
            </p:cNvPr>
            <p:cNvGrpSpPr/>
            <p:nvPr/>
          </p:nvGrpSpPr>
          <p:grpSpPr>
            <a:xfrm>
              <a:off x="4198847" y="977300"/>
              <a:ext cx="3613983" cy="487232"/>
              <a:chOff x="4181163" y="436473"/>
              <a:chExt cx="3613983" cy="487232"/>
            </a:xfrm>
            <a:grpFill/>
          </p:grpSpPr>
          <p:sp>
            <p:nvSpPr>
              <p:cNvPr id="11" name="Rectangle 10">
                <a:extLst>
                  <a:ext uri="{FF2B5EF4-FFF2-40B4-BE49-F238E27FC236}">
                    <a16:creationId xmlns:a16="http://schemas.microsoft.com/office/drawing/2014/main" id="{B55BF845-3A03-4066-8561-BD34811353D9}"/>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5117FE02-8AA4-4A64-B370-21D1890DEC1E}"/>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8" name="Groupe 7">
              <a:extLst>
                <a:ext uri="{FF2B5EF4-FFF2-40B4-BE49-F238E27FC236}">
                  <a16:creationId xmlns:a16="http://schemas.microsoft.com/office/drawing/2014/main" id="{87DDB432-AF8A-459F-9E04-385A4E996CCD}"/>
                </a:ext>
              </a:extLst>
            </p:cNvPr>
            <p:cNvGrpSpPr/>
            <p:nvPr/>
          </p:nvGrpSpPr>
          <p:grpSpPr>
            <a:xfrm>
              <a:off x="4036988" y="458401"/>
              <a:ext cx="3775842" cy="439004"/>
              <a:chOff x="4276371" y="869758"/>
              <a:chExt cx="3775842" cy="439004"/>
            </a:xfrm>
            <a:grpFill/>
          </p:grpSpPr>
          <p:sp>
            <p:nvSpPr>
              <p:cNvPr id="9" name="Rectangle 8">
                <a:extLst>
                  <a:ext uri="{FF2B5EF4-FFF2-40B4-BE49-F238E27FC236}">
                    <a16:creationId xmlns:a16="http://schemas.microsoft.com/office/drawing/2014/main" id="{726FEF15-6FE3-4C04-A1FB-818E5926A832}"/>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413D1C7C-F327-447A-934D-B5C409824325}"/>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3" name="ZoneTexte 2">
            <a:extLst>
              <a:ext uri="{FF2B5EF4-FFF2-40B4-BE49-F238E27FC236}">
                <a16:creationId xmlns:a16="http://schemas.microsoft.com/office/drawing/2014/main" id="{7FD6A5FB-607A-4E2F-9FCF-EDDAA639947C}"/>
              </a:ext>
            </a:extLst>
          </p:cNvPr>
          <p:cNvSpPr txBox="1"/>
          <p:nvPr userDrawn="1"/>
        </p:nvSpPr>
        <p:spPr>
          <a:xfrm>
            <a:off x="8686800" y="6651144"/>
            <a:ext cx="468434" cy="200055"/>
          </a:xfrm>
          <a:prstGeom prst="rect">
            <a:avLst/>
          </a:prstGeom>
          <a:noFill/>
        </p:spPr>
        <p:txBody>
          <a:bodyPr wrap="square" rtlCol="0">
            <a:spAutoFit/>
          </a:bodyPr>
          <a:lstStyle/>
          <a:p>
            <a:pPr algn="r"/>
            <a:fld id="{F54A259D-92CC-41D8-BE5A-0A9B8AB8282A}" type="slidenum">
              <a:rPr lang="fr-FR" sz="700" b="1" smtClean="0">
                <a:solidFill>
                  <a:schemeClr val="bg1"/>
                </a:solidFill>
              </a:rPr>
              <a:pPr algn="r"/>
              <a:t>‹N°›</a:t>
            </a:fld>
            <a:endParaRPr lang="fr-FR" sz="500" b="1" dirty="0">
              <a:solidFill>
                <a:schemeClr val="bg1"/>
              </a:solidFill>
            </a:endParaRPr>
          </a:p>
        </p:txBody>
      </p:sp>
      <p:pic>
        <p:nvPicPr>
          <p:cNvPr id="15" name="Picture 4" descr="MatÃ©riel de captation vidÃ©o autonome pour la formation et ...">
            <a:extLst>
              <a:ext uri="{FF2B5EF4-FFF2-40B4-BE49-F238E27FC236}">
                <a16:creationId xmlns:a16="http://schemas.microsoft.com/office/drawing/2014/main" id="{68BBC7C7-4F6B-4E37-B13E-78F0B09A1F27}"/>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41347" y="6165304"/>
            <a:ext cx="899705" cy="4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5138" y="1473200"/>
            <a:ext cx="6480175" cy="55721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63755" y="2312894"/>
            <a:ext cx="8010768" cy="3770239"/>
          </a:xfrm>
          <a:prstGeom prst="rect">
            <a:avLst/>
          </a:prstGeom>
        </p:spPr>
        <p:txBody>
          <a:bodyPr>
            <a:normAutofit/>
          </a:bodyPr>
          <a:lstStyle>
            <a:lvl1pPr>
              <a:defRPr sz="1800">
                <a:solidFill>
                  <a:srgbClr val="4D4E50"/>
                </a:solidFill>
              </a:defRPr>
            </a:lvl1pPr>
            <a:lvl2pPr>
              <a:defRPr sz="1800">
                <a:solidFill>
                  <a:srgbClr val="4D4E50"/>
                </a:solidFill>
              </a:defRPr>
            </a:lvl2pPr>
            <a:lvl3pPr>
              <a:defRPr sz="1800">
                <a:solidFill>
                  <a:srgbClr val="4D4E50"/>
                </a:solidFill>
              </a:defRPr>
            </a:lvl3pPr>
            <a:lvl4pPr>
              <a:defRPr sz="1800">
                <a:solidFill>
                  <a:srgbClr val="4D4E50"/>
                </a:solidFill>
              </a:defRPr>
            </a:lvl4pPr>
            <a:lvl5pPr>
              <a:defRPr sz="1800">
                <a:solidFill>
                  <a:srgbClr val="4D4E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53188"/>
            <a:ext cx="2133600" cy="365125"/>
          </a:xfrm>
          <a:prstGeom prst="rect">
            <a:avLst/>
          </a:prstGeom>
        </p:spPr>
        <p:txBody>
          <a:bodyPr/>
          <a:lstStyle>
            <a:lvl1pPr>
              <a:defRPr/>
            </a:lvl1pPr>
          </a:lstStyle>
          <a:p>
            <a:pPr>
              <a:defRPr/>
            </a:pPr>
            <a:fld id="{5FA3C2D0-2C4A-486F-BEBD-23FDBC14976C}" type="datetime1">
              <a:rPr lang="fr-FR" smtClean="0"/>
              <a:t>11/07/2019</a:t>
            </a:fld>
            <a:endParaRPr lang="en-US" dirty="0"/>
          </a:p>
        </p:txBody>
      </p:sp>
      <p:sp>
        <p:nvSpPr>
          <p:cNvPr id="5" name="Footer Placeholder 4"/>
          <p:cNvSpPr>
            <a:spLocks noGrp="1"/>
          </p:cNvSpPr>
          <p:nvPr>
            <p:ph type="ftr" sz="quarter" idx="11"/>
          </p:nvPr>
        </p:nvSpPr>
        <p:spPr>
          <a:xfrm>
            <a:off x="3124200" y="6453188"/>
            <a:ext cx="2895600" cy="365125"/>
          </a:xfrm>
          <a:prstGeom prst="rect">
            <a:avLst/>
          </a:prstGeom>
        </p:spPr>
        <p:txBody>
          <a:bodyPr/>
          <a:lstStyle>
            <a:lvl1pPr>
              <a:defRPr/>
            </a:lvl1pPr>
          </a:lstStyle>
          <a:p>
            <a:pPr>
              <a:defRPr/>
            </a:pPr>
            <a:endParaRPr lang="en-US" dirty="0"/>
          </a:p>
        </p:txBody>
      </p:sp>
      <p:sp>
        <p:nvSpPr>
          <p:cNvPr id="7" name="Parallélogramme 6"/>
          <p:cNvSpPr/>
          <p:nvPr userDrawn="1"/>
        </p:nvSpPr>
        <p:spPr>
          <a:xfrm>
            <a:off x="4442460" y="0"/>
            <a:ext cx="1844040" cy="1318260"/>
          </a:xfrm>
          <a:prstGeom prst="parallelogram">
            <a:avLst>
              <a:gd name="adj" fmla="val 622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userDrawn="1"/>
        </p:nvSpPr>
        <p:spPr>
          <a:xfrm>
            <a:off x="0" y="1266112"/>
            <a:ext cx="9144000" cy="472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pic>
        <p:nvPicPr>
          <p:cNvPr id="17" name="Imag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124200" y="270135"/>
            <a:ext cx="1631063" cy="764455"/>
          </a:xfrm>
          <a:prstGeom prst="rect">
            <a:avLst/>
          </a:prstGeom>
        </p:spPr>
      </p:pic>
      <p:sp>
        <p:nvSpPr>
          <p:cNvPr id="21" name="Espace réservé du contenu 66">
            <a:extLst>
              <a:ext uri="{FF2B5EF4-FFF2-40B4-BE49-F238E27FC236}">
                <a16:creationId xmlns:a16="http://schemas.microsoft.com/office/drawing/2014/main" id="{CDD1EC63-28A1-4A46-8C0D-40B4C3611340}"/>
              </a:ext>
            </a:extLst>
          </p:cNvPr>
          <p:cNvSpPr txBox="1">
            <a:spLocks/>
          </p:cNvSpPr>
          <p:nvPr userDrawn="1"/>
        </p:nvSpPr>
        <p:spPr bwMode="auto">
          <a:xfrm>
            <a:off x="5673377" y="1822987"/>
            <a:ext cx="3409786" cy="26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0000" lnSpcReduction="20000"/>
          </a:bodyPr>
          <a:lstStyle>
            <a:defPPr>
              <a:defRPr lang="en-US"/>
            </a:defPPr>
            <a:lvl1pPr marL="0" lvl="0" indent="0" eaLnBrk="0" hangingPunct="0">
              <a:spcBef>
                <a:spcPct val="20000"/>
              </a:spcBef>
              <a:buClr>
                <a:schemeClr val="tx2"/>
              </a:buClr>
              <a:buFont typeface="Arial" charset="0"/>
              <a:buNone/>
              <a:defRPr sz="2000">
                <a:solidFill>
                  <a:schemeClr val="bg1"/>
                </a:solidFill>
                <a:latin typeface="Arial" panose="020B0604020202020204" pitchFamily="34" charset="0"/>
                <a:cs typeface="Arial" panose="020B0604020202020204" pitchFamily="34" charset="0"/>
              </a:defRPr>
            </a:lvl1pPr>
            <a:lvl2pPr indent="0" algn="ctr" eaLnBrk="0" hangingPunct="0">
              <a:spcBef>
                <a:spcPct val="20000"/>
              </a:spcBef>
              <a:buClr>
                <a:schemeClr val="tx2"/>
              </a:buClr>
              <a:buFont typeface="Arial" charset="0"/>
              <a:buNone/>
              <a:defRPr>
                <a:solidFill>
                  <a:schemeClr val="tx1">
                    <a:tint val="75000"/>
                  </a:schemeClr>
                </a:solidFill>
                <a:latin typeface="Tahoma"/>
                <a:cs typeface="Tahoma"/>
              </a:defRPr>
            </a:lvl2pPr>
            <a:lvl3pPr indent="0" algn="ctr" eaLnBrk="0" hangingPunct="0">
              <a:spcBef>
                <a:spcPct val="20000"/>
              </a:spcBef>
              <a:buClr>
                <a:schemeClr val="tx2"/>
              </a:buClr>
              <a:buFont typeface="Arial" charset="0"/>
              <a:buNone/>
              <a:defRPr>
                <a:solidFill>
                  <a:schemeClr val="tx1">
                    <a:tint val="75000"/>
                  </a:schemeClr>
                </a:solidFill>
                <a:latin typeface="Tahoma"/>
                <a:cs typeface="Tahoma"/>
              </a:defRPr>
            </a:lvl3pPr>
            <a:lvl4pPr indent="0" algn="ctr" eaLnBrk="0" hangingPunct="0">
              <a:spcBef>
                <a:spcPct val="20000"/>
              </a:spcBef>
              <a:buClr>
                <a:schemeClr val="tx2"/>
              </a:buClr>
              <a:buFont typeface="Arial" charset="0"/>
              <a:buNone/>
              <a:defRPr>
                <a:solidFill>
                  <a:schemeClr val="tx1">
                    <a:tint val="75000"/>
                  </a:schemeClr>
                </a:solidFill>
                <a:latin typeface="Tahoma"/>
                <a:cs typeface="Tahoma"/>
              </a:defRPr>
            </a:lvl4pPr>
            <a:lvl5pPr indent="0" algn="ctr" eaLnBrk="0" hangingPunct="0">
              <a:spcBef>
                <a:spcPct val="20000"/>
              </a:spcBef>
              <a:buClr>
                <a:schemeClr val="tx2"/>
              </a:buClr>
              <a:buFont typeface="Arial" charset="0"/>
              <a:buNone/>
              <a:defRPr>
                <a:solidFill>
                  <a:schemeClr val="tx1">
                    <a:tint val="75000"/>
                  </a:schemeClr>
                </a:solidFill>
                <a:latin typeface="Tahoma"/>
                <a:cs typeface="Tahoma"/>
              </a:defRPr>
            </a:lvl5pPr>
            <a:lvl6pPr indent="0" algn="ctr" defTabSz="914400">
              <a:spcBef>
                <a:spcPct val="20000"/>
              </a:spcBef>
              <a:buFont typeface="Arial" pitchFamily="34" charset="0"/>
              <a:buNone/>
              <a:defRPr sz="2000">
                <a:solidFill>
                  <a:schemeClr val="tx1">
                    <a:tint val="75000"/>
                  </a:schemeClr>
                </a:solidFill>
                <a:latin typeface="+mn-lt"/>
                <a:ea typeface="+mn-ea"/>
                <a:cs typeface="+mn-cs"/>
              </a:defRPr>
            </a:lvl6pPr>
            <a:lvl7pPr indent="0" algn="ctr" defTabSz="914400">
              <a:spcBef>
                <a:spcPct val="20000"/>
              </a:spcBef>
              <a:buFont typeface="Arial" pitchFamily="34" charset="0"/>
              <a:buNone/>
              <a:defRPr sz="2000">
                <a:solidFill>
                  <a:schemeClr val="tx1">
                    <a:tint val="75000"/>
                  </a:schemeClr>
                </a:solidFill>
                <a:latin typeface="+mn-lt"/>
                <a:ea typeface="+mn-ea"/>
                <a:cs typeface="+mn-cs"/>
              </a:defRPr>
            </a:lvl7pPr>
            <a:lvl8pPr indent="0" algn="ctr" defTabSz="914400">
              <a:spcBef>
                <a:spcPct val="20000"/>
              </a:spcBef>
              <a:buFont typeface="Arial" pitchFamily="34" charset="0"/>
              <a:buNone/>
              <a:defRPr sz="2000">
                <a:solidFill>
                  <a:schemeClr val="tx1">
                    <a:tint val="75000"/>
                  </a:schemeClr>
                </a:solidFill>
                <a:latin typeface="+mn-lt"/>
                <a:ea typeface="+mn-ea"/>
                <a:cs typeface="+mn-cs"/>
              </a:defRPr>
            </a:lvl8pPr>
            <a:lvl9pPr indent="0" algn="ctr" defTabSz="914400">
              <a:spcBef>
                <a:spcPct val="20000"/>
              </a:spcBef>
              <a:buFont typeface="Arial" pitchFamily="34" charset="0"/>
              <a:buNone/>
              <a:defRPr sz="2000">
                <a:solidFill>
                  <a:schemeClr val="tx1">
                    <a:tint val="75000"/>
                  </a:schemeClr>
                </a:solidFill>
                <a:latin typeface="+mn-lt"/>
                <a:ea typeface="+mn-ea"/>
                <a:cs typeface="+mn-cs"/>
              </a:defRPr>
            </a:lvl9pPr>
          </a:lstStyle>
          <a:p>
            <a:pPr lvl="0"/>
            <a:endParaRPr lang="fr-FR" dirty="0"/>
          </a:p>
        </p:txBody>
      </p:sp>
      <p:grpSp>
        <p:nvGrpSpPr>
          <p:cNvPr id="6" name="Groupe 5">
            <a:extLst>
              <a:ext uri="{FF2B5EF4-FFF2-40B4-BE49-F238E27FC236}">
                <a16:creationId xmlns:a16="http://schemas.microsoft.com/office/drawing/2014/main" id="{63F7A82A-0141-414A-B7D4-2AA334624F37}"/>
              </a:ext>
            </a:extLst>
          </p:cNvPr>
          <p:cNvGrpSpPr/>
          <p:nvPr userDrawn="1"/>
        </p:nvGrpSpPr>
        <p:grpSpPr>
          <a:xfrm>
            <a:off x="5171027" y="1261574"/>
            <a:ext cx="3988874" cy="481010"/>
            <a:chOff x="5171027" y="1261574"/>
            <a:chExt cx="3988874" cy="481010"/>
          </a:xfrm>
        </p:grpSpPr>
        <p:grpSp>
          <p:nvGrpSpPr>
            <p:cNvPr id="9" name="Groupe 8"/>
            <p:cNvGrpSpPr/>
            <p:nvPr userDrawn="1"/>
          </p:nvGrpSpPr>
          <p:grpSpPr>
            <a:xfrm>
              <a:off x="5340483" y="1261574"/>
              <a:ext cx="3819418" cy="229459"/>
              <a:chOff x="5324581" y="1259707"/>
              <a:chExt cx="3819418" cy="229459"/>
            </a:xfrm>
          </p:grpSpPr>
          <p:sp>
            <p:nvSpPr>
              <p:cNvPr id="10" name="Rectangle 9"/>
              <p:cNvSpPr/>
              <p:nvPr userDrawn="1"/>
            </p:nvSpPr>
            <p:spPr>
              <a:xfrm>
                <a:off x="5773946" y="1259708"/>
                <a:ext cx="3370053" cy="229458"/>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1" name="Trapèze 10"/>
              <p:cNvSpPr/>
              <p:nvPr userDrawn="1"/>
            </p:nvSpPr>
            <p:spPr>
              <a:xfrm>
                <a:off x="5324581" y="1259707"/>
                <a:ext cx="763325" cy="229459"/>
              </a:xfrm>
              <a:prstGeom prst="trapezoid">
                <a:avLst>
                  <a:gd name="adj" fmla="val 70498"/>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grpSp>
        <p:grpSp>
          <p:nvGrpSpPr>
            <p:cNvPr id="13" name="Groupe 12"/>
            <p:cNvGrpSpPr/>
            <p:nvPr userDrawn="1"/>
          </p:nvGrpSpPr>
          <p:grpSpPr>
            <a:xfrm>
              <a:off x="5171027" y="1473236"/>
              <a:ext cx="3988874" cy="269348"/>
              <a:chOff x="5171027" y="1462603"/>
              <a:chExt cx="3988874" cy="269348"/>
            </a:xfrm>
          </p:grpSpPr>
          <p:sp>
            <p:nvSpPr>
              <p:cNvPr id="14" name="Rectangle 13"/>
              <p:cNvSpPr/>
              <p:nvPr/>
            </p:nvSpPr>
            <p:spPr>
              <a:xfrm>
                <a:off x="5677285" y="1492886"/>
                <a:ext cx="3482616" cy="23554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5" name="Trapèze 14"/>
              <p:cNvSpPr/>
              <p:nvPr/>
            </p:nvSpPr>
            <p:spPr>
              <a:xfrm>
                <a:off x="5171027" y="1492885"/>
                <a:ext cx="763325" cy="235543"/>
              </a:xfrm>
              <a:prstGeom prst="trapezoid">
                <a:avLst>
                  <a:gd name="adj" fmla="val 7049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sp>
            <p:nvSpPr>
              <p:cNvPr id="16" name="Espace réservé du contenu 66"/>
              <p:cNvSpPr txBox="1">
                <a:spLocks/>
              </p:cNvSpPr>
              <p:nvPr/>
            </p:nvSpPr>
            <p:spPr bwMode="auto">
              <a:xfrm>
                <a:off x="6233822" y="1462603"/>
                <a:ext cx="2918105" cy="26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fr-FR" sz="1200" dirty="0">
                  <a:solidFill>
                    <a:schemeClr val="bg1"/>
                  </a:solidFill>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529C76EB-3BC4-43D0-A6F2-B343B65B455C}"/>
                </a:ext>
              </a:extLst>
            </p:cNvPr>
            <p:cNvSpPr/>
            <p:nvPr userDrawn="1"/>
          </p:nvSpPr>
          <p:spPr>
            <a:xfrm>
              <a:off x="5517671" y="1261729"/>
              <a:ext cx="3370053" cy="229458"/>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6134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pic>
        <p:nvPicPr>
          <p:cNvPr id="4" name="Image 3">
            <a:extLst>
              <a:ext uri="{FF2B5EF4-FFF2-40B4-BE49-F238E27FC236}">
                <a16:creationId xmlns:a16="http://schemas.microsoft.com/office/drawing/2014/main" id="{BD7145A9-0654-4613-A4D2-F92329333C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35" y="0"/>
            <a:ext cx="9155234" cy="829056"/>
          </a:xfrm>
          <a:prstGeom prst="rect">
            <a:avLst/>
          </a:prstGeom>
        </p:spPr>
      </p:pic>
      <p:sp>
        <p:nvSpPr>
          <p:cNvPr id="5" name="Rectangle 4">
            <a:extLst>
              <a:ext uri="{FF2B5EF4-FFF2-40B4-BE49-F238E27FC236}">
                <a16:creationId xmlns:a16="http://schemas.microsoft.com/office/drawing/2014/main" id="{ECFFE5F2-D429-4428-B57B-BD939696DAB4}"/>
              </a:ext>
            </a:extLst>
          </p:cNvPr>
          <p:cNvSpPr/>
          <p:nvPr userDrawn="1"/>
        </p:nvSpPr>
        <p:spPr>
          <a:xfrm>
            <a:off x="0" y="6661304"/>
            <a:ext cx="9144000" cy="188912"/>
          </a:xfrm>
          <a:prstGeom prst="rect">
            <a:avLst/>
          </a:prstGeom>
          <a:solidFill>
            <a:srgbClr val="00B2A9"/>
          </a:solidFill>
          <a:ln w="9528">
            <a:solidFill>
              <a:srgbClr val="29828B"/>
            </a:solidFill>
            <a:prstDash val="solid"/>
            <a:miter/>
          </a:ln>
        </p:spPr>
        <p:txBody>
          <a:bodyPr wrap="none" anchor="ctr"/>
          <a:lstStyle/>
          <a:p>
            <a:pPr fontAlgn="auto">
              <a:spcBef>
                <a:spcPts val="0"/>
              </a:spcBef>
              <a:spcAft>
                <a:spcPts val="0"/>
              </a:spcAft>
              <a:defRPr sz="1800" b="0" i="0" u="none" strike="noStrike" kern="0" cap="none" spc="0" baseline="0">
                <a:solidFill>
                  <a:srgbClr val="000000"/>
                </a:solidFill>
                <a:uFillTx/>
              </a:defRPr>
            </a:pPr>
            <a:endParaRPr lang="fr-FR" kern="0" dirty="0">
              <a:solidFill>
                <a:srgbClr val="000000"/>
              </a:solidFill>
              <a:latin typeface="Arial"/>
            </a:endParaRPr>
          </a:p>
        </p:txBody>
      </p:sp>
      <p:sp>
        <p:nvSpPr>
          <p:cNvPr id="6" name="ZoneTexte 5">
            <a:extLst>
              <a:ext uri="{FF2B5EF4-FFF2-40B4-BE49-F238E27FC236}">
                <a16:creationId xmlns:a16="http://schemas.microsoft.com/office/drawing/2014/main" id="{B5D5ABE4-11B8-4B2F-904D-5D984F6098D9}"/>
              </a:ext>
            </a:extLst>
          </p:cNvPr>
          <p:cNvSpPr txBox="1"/>
          <p:nvPr userDrawn="1"/>
        </p:nvSpPr>
        <p:spPr>
          <a:xfrm>
            <a:off x="8686800" y="6651144"/>
            <a:ext cx="468434" cy="200055"/>
          </a:xfrm>
          <a:prstGeom prst="rect">
            <a:avLst/>
          </a:prstGeom>
          <a:noFill/>
        </p:spPr>
        <p:txBody>
          <a:bodyPr wrap="square" rtlCol="0">
            <a:spAutoFit/>
          </a:bodyPr>
          <a:lstStyle/>
          <a:p>
            <a:pPr algn="r"/>
            <a:fld id="{F54A259D-92CC-41D8-BE5A-0A9B8AB8282A}" type="slidenum">
              <a:rPr lang="fr-FR" sz="700" b="1" smtClean="0">
                <a:solidFill>
                  <a:schemeClr val="bg1"/>
                </a:solidFill>
              </a:rPr>
              <a:pPr algn="r"/>
              <a:t>‹N°›</a:t>
            </a:fld>
            <a:endParaRPr lang="fr-FR" sz="500" b="1" dirty="0">
              <a:solidFill>
                <a:schemeClr val="bg1"/>
              </a:solidFill>
            </a:endParaRPr>
          </a:p>
        </p:txBody>
      </p:sp>
      <p:pic>
        <p:nvPicPr>
          <p:cNvPr id="7" name="Picture 4" descr="MatÃ©riel de captation vidÃ©o autonome pour la formation et ...">
            <a:extLst>
              <a:ext uri="{FF2B5EF4-FFF2-40B4-BE49-F238E27FC236}">
                <a16:creationId xmlns:a16="http://schemas.microsoft.com/office/drawing/2014/main" id="{78877894-F57E-4569-B069-F74FAB87C94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1347" y="6165304"/>
            <a:ext cx="899705" cy="48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07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Portfolio Thre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041229" y="0"/>
            <a:ext cx="4102772" cy="6858000"/>
          </a:xfrm>
          <a:solidFill>
            <a:schemeClr val="bg1">
              <a:lumMod val="95000"/>
            </a:schemeClr>
          </a:solidFill>
        </p:spPr>
        <p:txBody>
          <a:bodyPr/>
          <a:lstStyle/>
          <a:p>
            <a:endParaRPr lang="en-US" dirty="0"/>
          </a:p>
        </p:txBody>
      </p:sp>
      <p:sp>
        <p:nvSpPr>
          <p:cNvPr id="6" name="Rectangle 5">
            <a:extLst>
              <a:ext uri="{FF2B5EF4-FFF2-40B4-BE49-F238E27FC236}">
                <a16:creationId xmlns:a16="http://schemas.microsoft.com/office/drawing/2014/main" id="{B8D5E3C4-5C5D-4FB4-BBA3-B42ED980EE29}"/>
              </a:ext>
            </a:extLst>
          </p:cNvPr>
          <p:cNvSpPr/>
          <p:nvPr userDrawn="1"/>
        </p:nvSpPr>
        <p:spPr>
          <a:xfrm rot="5400000">
            <a:off x="4475280" y="2189284"/>
            <a:ext cx="193433" cy="9144001"/>
          </a:xfrm>
          <a:prstGeom prst="rect">
            <a:avLst/>
          </a:prstGeom>
          <a:solidFill>
            <a:srgbClr val="00B2A9">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Tree>
    <p:extLst>
      <p:ext uri="{BB962C8B-B14F-4D97-AF65-F5344CB8AC3E}">
        <p14:creationId xmlns:p14="http://schemas.microsoft.com/office/powerpoint/2010/main" val="50187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‹N°›</a:t>
            </a:fld>
            <a:endParaRPr lang="en-US" dirty="0"/>
          </a:p>
        </p:txBody>
      </p:sp>
      <p:graphicFrame>
        <p:nvGraphicFramePr>
          <p:cNvPr id="7" name="Object 6" hidden="1">
            <a:extLst>
              <a:ext uri="{FF2B5EF4-FFF2-40B4-BE49-F238E27FC236}">
                <a16:creationId xmlns:a16="http://schemas.microsoft.com/office/drawing/2014/main" id="{CD1AB13A-213D-41FF-896F-380ABE6DD659}"/>
              </a:ext>
            </a:extLst>
          </p:cNvPr>
          <p:cNvGraphicFramePr>
            <a:graphicFrameLocks noChangeAspect="1"/>
          </p:cNvGraphicFramePr>
          <p:nvPr userDrawn="1">
            <p:custDataLst>
              <p:tags r:id="rId9"/>
            </p:custDataLst>
          </p:nvPr>
        </p:nvGraphicFramePr>
        <p:xfrm>
          <a:off x="794" y="795"/>
          <a:ext cx="794" cy="794"/>
        </p:xfrm>
        <a:graphic>
          <a:graphicData uri="http://schemas.openxmlformats.org/presentationml/2006/ole">
            <mc:AlternateContent xmlns:mc="http://schemas.openxmlformats.org/markup-compatibility/2006">
              <mc:Choice xmlns:v="urn:schemas-microsoft-com:vml" Requires="v">
                <p:oleObj spid="_x0000_s1985" name="think-cell Slide" r:id="rId10" imgW="347" imgH="348" progId="TCLayout.ActiveDocument.1">
                  <p:embed/>
                </p:oleObj>
              </mc:Choice>
              <mc:Fallback>
                <p:oleObj name="think-cell Slide" r:id="rId10" imgW="347" imgH="348" progId="TCLayout.ActiveDocument.1">
                  <p:embed/>
                  <p:pic>
                    <p:nvPicPr>
                      <p:cNvPr id="7" name="Object 6" hidden="1">
                        <a:extLst>
                          <a:ext uri="{FF2B5EF4-FFF2-40B4-BE49-F238E27FC236}">
                            <a16:creationId xmlns:a16="http://schemas.microsoft.com/office/drawing/2014/main" id="{CD1AB13A-213D-41FF-896F-380ABE6DD659}"/>
                          </a:ext>
                        </a:extLst>
                      </p:cNvPr>
                      <p:cNvPicPr/>
                      <p:nvPr/>
                    </p:nvPicPr>
                    <p:blipFill>
                      <a:blip r:embed="rId11"/>
                      <a:stretch>
                        <a:fillRect/>
                      </a:stretch>
                    </p:blipFill>
                    <p:spPr>
                      <a:xfrm>
                        <a:off x="794" y="795"/>
                        <a:ext cx="794" cy="794"/>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54F4048-A1A8-4BE7-AD3A-8E02212C986F}"/>
              </a:ext>
            </a:extLst>
          </p:cNvPr>
          <p:cNvSpPr txBox="1"/>
          <p:nvPr userDrawn="1"/>
        </p:nvSpPr>
        <p:spPr>
          <a:xfrm>
            <a:off x="8353575" y="394163"/>
            <a:ext cx="142668" cy="103875"/>
          </a:xfrm>
          <a:prstGeom prst="rect">
            <a:avLst/>
          </a:prstGeom>
          <a:noFill/>
        </p:spPr>
        <p:txBody>
          <a:bodyPr wrap="none" lIns="0" tIns="0" rIns="0" bIns="0" rtlCol="0">
            <a:spAutoFit/>
          </a:bodyPr>
          <a:lstStyle/>
          <a:p>
            <a:pPr algn="ctr"/>
            <a:fld id="{260E2A6B-A809-4840-BF14-8648BC0BDF87}" type="slidenum">
              <a:rPr lang="id-ID" sz="675" b="0" i="0" smtClean="0">
                <a:solidFill>
                  <a:schemeClr val="bg2"/>
                </a:solidFill>
                <a:latin typeface="Montserrat Light" charset="0"/>
                <a:ea typeface="Montserrat Light" charset="0"/>
                <a:cs typeface="Montserrat Light" charset="0"/>
              </a:rPr>
              <a:pPr algn="ctr"/>
              <a:t>‹N°›</a:t>
            </a:fld>
            <a:endParaRPr lang="id-ID" sz="675" b="0" i="0" dirty="0">
              <a:solidFill>
                <a:schemeClr val="bg2"/>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240487776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60"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29">
            <a:extLst>
              <a:ext uri="{FF2B5EF4-FFF2-40B4-BE49-F238E27FC236}">
                <a16:creationId xmlns:a16="http://schemas.microsoft.com/office/drawing/2014/main" id="{8F4F2434-7706-4255-A4EF-4553FACE5BEF}"/>
              </a:ext>
            </a:extLst>
          </p:cNvPr>
          <p:cNvPicPr>
            <a:picLocks noChangeAspect="1"/>
          </p:cNvPicPr>
          <p:nvPr/>
        </p:nvPicPr>
        <p:blipFill>
          <a:blip r:embed="rId2" cstate="email">
            <a:extLst>
              <a:ext uri="{28A0092B-C50C-407E-A947-70E740481C1C}">
                <a14:useLocalDpi xmlns:a14="http://schemas.microsoft.com/office/drawing/2010/main" val="0"/>
              </a:ext>
            </a:extLst>
          </a:blip>
          <a:srcRect t="17122" b="17122"/>
          <a:stretch>
            <a:fillRect/>
          </a:stretch>
        </p:blipFill>
        <p:spPr>
          <a:xfrm>
            <a:off x="0" y="828675"/>
            <a:ext cx="5929313" cy="5829299"/>
          </a:xfrm>
          <a:custGeom>
            <a:avLst/>
            <a:gdLst>
              <a:gd name="connsiteX0" fmla="*/ 0 w 15806056"/>
              <a:gd name="connsiteY0" fmla="*/ 0 h 13716000"/>
              <a:gd name="connsiteX1" fmla="*/ 9050443 w 15806056"/>
              <a:gd name="connsiteY1" fmla="*/ 0 h 13716000"/>
              <a:gd name="connsiteX2" fmla="*/ 15806056 w 15806056"/>
              <a:gd name="connsiteY2" fmla="*/ 13716000 h 13716000"/>
              <a:gd name="connsiteX3" fmla="*/ 0 w 1580605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5806056" h="13716000">
                <a:moveTo>
                  <a:pt x="0" y="0"/>
                </a:moveTo>
                <a:lnTo>
                  <a:pt x="9050443" y="0"/>
                </a:lnTo>
                <a:lnTo>
                  <a:pt x="15806056" y="13716000"/>
                </a:lnTo>
                <a:lnTo>
                  <a:pt x="0" y="13716000"/>
                </a:lnTo>
                <a:close/>
              </a:path>
            </a:pathLst>
          </a:custGeom>
        </p:spPr>
      </p:pic>
      <p:sp>
        <p:nvSpPr>
          <p:cNvPr id="5" name="TextBox 6">
            <a:extLst>
              <a:ext uri="{FF2B5EF4-FFF2-40B4-BE49-F238E27FC236}">
                <a16:creationId xmlns:a16="http://schemas.microsoft.com/office/drawing/2014/main" id="{E555EB16-8E96-4A67-A756-BBECD728EBCF}"/>
              </a:ext>
            </a:extLst>
          </p:cNvPr>
          <p:cNvSpPr txBox="1"/>
          <p:nvPr/>
        </p:nvSpPr>
        <p:spPr>
          <a:xfrm>
            <a:off x="4163626" y="1516124"/>
            <a:ext cx="4823058" cy="1262974"/>
          </a:xfrm>
          <a:prstGeom prst="rect">
            <a:avLst/>
          </a:prstGeom>
          <a:noFill/>
        </p:spPr>
        <p:txBody>
          <a:bodyPr wrap="square" rtlCol="0">
            <a:spAutoFit/>
          </a:bodyPr>
          <a:lstStyle/>
          <a:p>
            <a:pPr algn="ctr">
              <a:lnSpc>
                <a:spcPct val="125000"/>
              </a:lnSpc>
            </a:pPr>
            <a:r>
              <a:rPr lang="fr-FR" sz="3200" b="1" spc="-113" dirty="0">
                <a:solidFill>
                  <a:srgbClr val="00B2A9"/>
                </a:solidFill>
                <a:latin typeface="Arial" panose="020B0604020202020204" pitchFamily="34" charset="0"/>
                <a:ea typeface="Montserrat Semi" charset="0"/>
                <a:cs typeface="Arial" panose="020B0604020202020204" pitchFamily="34" charset="0"/>
              </a:rPr>
              <a:t>Déshérence et clauses bénéficiaires</a:t>
            </a:r>
          </a:p>
        </p:txBody>
      </p:sp>
      <p:grpSp>
        <p:nvGrpSpPr>
          <p:cNvPr id="6" name="Groupe 5">
            <a:extLst>
              <a:ext uri="{FF2B5EF4-FFF2-40B4-BE49-F238E27FC236}">
                <a16:creationId xmlns:a16="http://schemas.microsoft.com/office/drawing/2014/main" id="{B1C46F6A-011F-450D-99C5-9E0BF12E45F7}"/>
              </a:ext>
            </a:extLst>
          </p:cNvPr>
          <p:cNvGrpSpPr/>
          <p:nvPr/>
        </p:nvGrpSpPr>
        <p:grpSpPr>
          <a:xfrm>
            <a:off x="5310542" y="3788640"/>
            <a:ext cx="3823933" cy="926236"/>
            <a:chOff x="3988897" y="458401"/>
            <a:chExt cx="3823933" cy="926236"/>
          </a:xfrm>
        </p:grpSpPr>
        <p:grpSp>
          <p:nvGrpSpPr>
            <p:cNvPr id="7" name="Groupe 6">
              <a:extLst>
                <a:ext uri="{FF2B5EF4-FFF2-40B4-BE49-F238E27FC236}">
                  <a16:creationId xmlns:a16="http://schemas.microsoft.com/office/drawing/2014/main" id="{BCB8712F-7DDE-4FC4-951A-4CE9E3ADE30E}"/>
                </a:ext>
              </a:extLst>
            </p:cNvPr>
            <p:cNvGrpSpPr/>
            <p:nvPr/>
          </p:nvGrpSpPr>
          <p:grpSpPr>
            <a:xfrm>
              <a:off x="4288579" y="927688"/>
              <a:ext cx="3524251" cy="456949"/>
              <a:chOff x="4270895" y="386861"/>
              <a:chExt cx="3524251" cy="456949"/>
            </a:xfrm>
          </p:grpSpPr>
          <p:sp>
            <p:nvSpPr>
              <p:cNvPr id="11" name="Rectangle 10">
                <a:extLst>
                  <a:ext uri="{FF2B5EF4-FFF2-40B4-BE49-F238E27FC236}">
                    <a16:creationId xmlns:a16="http://schemas.microsoft.com/office/drawing/2014/main" id="{577EC9DF-C6C6-4EBB-88B9-B8E5C1AE689F}"/>
                  </a:ext>
                </a:extLst>
              </p:cNvPr>
              <p:cNvSpPr/>
              <p:nvPr/>
            </p:nvSpPr>
            <p:spPr>
              <a:xfrm rot="10800000">
                <a:off x="4870324" y="387216"/>
                <a:ext cx="2924822" cy="456594"/>
              </a:xfrm>
              <a:prstGeom prst="rect">
                <a:avLst/>
              </a:prstGeom>
              <a:solidFill>
                <a:srgbClr val="0F4145">
                  <a:lumMod val="90000"/>
                  <a:lumOff val="1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rapèze 11">
                <a:extLst>
                  <a:ext uri="{FF2B5EF4-FFF2-40B4-BE49-F238E27FC236}">
                    <a16:creationId xmlns:a16="http://schemas.microsoft.com/office/drawing/2014/main" id="{71E46C76-5D79-4598-A53A-A41C9F82BF36}"/>
                  </a:ext>
                </a:extLst>
              </p:cNvPr>
              <p:cNvSpPr/>
              <p:nvPr/>
            </p:nvSpPr>
            <p:spPr>
              <a:xfrm rot="10800000">
                <a:off x="4270895" y="386861"/>
                <a:ext cx="1065879" cy="456948"/>
              </a:xfrm>
              <a:prstGeom prst="trapezoid">
                <a:avLst>
                  <a:gd name="adj" fmla="val 70498"/>
                </a:avLst>
              </a:prstGeom>
              <a:solidFill>
                <a:srgbClr val="0F4145">
                  <a:lumMod val="90000"/>
                  <a:lumOff val="1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8" name="Groupe 7">
              <a:extLst>
                <a:ext uri="{FF2B5EF4-FFF2-40B4-BE49-F238E27FC236}">
                  <a16:creationId xmlns:a16="http://schemas.microsoft.com/office/drawing/2014/main" id="{07A6EE73-F5CF-47DD-8533-47359FACEF4F}"/>
                </a:ext>
              </a:extLst>
            </p:cNvPr>
            <p:cNvGrpSpPr/>
            <p:nvPr/>
          </p:nvGrpSpPr>
          <p:grpSpPr>
            <a:xfrm>
              <a:off x="3988897" y="458401"/>
              <a:ext cx="3823933" cy="439004"/>
              <a:chOff x="4228280" y="869758"/>
              <a:chExt cx="3823933" cy="439004"/>
            </a:xfrm>
          </p:grpSpPr>
          <p:sp>
            <p:nvSpPr>
              <p:cNvPr id="9" name="Rectangle 8">
                <a:extLst>
                  <a:ext uri="{FF2B5EF4-FFF2-40B4-BE49-F238E27FC236}">
                    <a16:creationId xmlns:a16="http://schemas.microsoft.com/office/drawing/2014/main" id="{0498346B-F647-4F9C-8EEE-0C44F58CDCBD}"/>
                  </a:ext>
                </a:extLst>
              </p:cNvPr>
              <p:cNvSpPr/>
              <p:nvPr/>
            </p:nvSpPr>
            <p:spPr>
              <a:xfrm rot="10800000">
                <a:off x="5014831" y="869758"/>
                <a:ext cx="3037382" cy="439004"/>
              </a:xfrm>
              <a:prstGeom prst="rect">
                <a:avLst/>
              </a:prstGeom>
              <a:solidFill>
                <a:srgbClr val="15A59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rapèze 9">
                <a:extLst>
                  <a:ext uri="{FF2B5EF4-FFF2-40B4-BE49-F238E27FC236}">
                    <a16:creationId xmlns:a16="http://schemas.microsoft.com/office/drawing/2014/main" id="{64E9DB2C-B037-44A2-8A54-DD94090E3489}"/>
                  </a:ext>
                </a:extLst>
              </p:cNvPr>
              <p:cNvSpPr/>
              <p:nvPr/>
            </p:nvSpPr>
            <p:spPr>
              <a:xfrm rot="10800000">
                <a:off x="4228280" y="869759"/>
                <a:ext cx="1346428" cy="439003"/>
              </a:xfrm>
              <a:prstGeom prst="trapezoid">
                <a:avLst>
                  <a:gd name="adj" fmla="val 70498"/>
                </a:avLst>
              </a:prstGeom>
              <a:solidFill>
                <a:srgbClr val="15A59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sp>
        <p:nvSpPr>
          <p:cNvPr id="13" name="Espace réservé du contenu 66">
            <a:extLst>
              <a:ext uri="{FF2B5EF4-FFF2-40B4-BE49-F238E27FC236}">
                <a16:creationId xmlns:a16="http://schemas.microsoft.com/office/drawing/2014/main" id="{8433C334-ECB9-4474-9021-BCB0167F3CC5}"/>
              </a:ext>
            </a:extLst>
          </p:cNvPr>
          <p:cNvSpPr txBox="1">
            <a:spLocks/>
          </p:cNvSpPr>
          <p:nvPr/>
        </p:nvSpPr>
        <p:spPr bwMode="auto">
          <a:xfrm>
            <a:off x="5610223" y="3868538"/>
            <a:ext cx="3524251" cy="2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200" dirty="0">
                <a:solidFill>
                  <a:schemeClr val="bg1"/>
                </a:solidFill>
                <a:latin typeface="Arial" panose="020B0604020202020204" pitchFamily="34" charset="0"/>
                <a:cs typeface="Arial" panose="020B0604020202020204" pitchFamily="34" charset="0"/>
              </a:rPr>
              <a:t>Ateliers FNMF</a:t>
            </a:r>
          </a:p>
        </p:txBody>
      </p:sp>
      <p:sp>
        <p:nvSpPr>
          <p:cNvPr id="14" name="TextBox 4">
            <a:extLst>
              <a:ext uri="{FF2B5EF4-FFF2-40B4-BE49-F238E27FC236}">
                <a16:creationId xmlns:a16="http://schemas.microsoft.com/office/drawing/2014/main" id="{11C98020-89E8-4745-95EA-4DE2B2486C93}"/>
              </a:ext>
            </a:extLst>
          </p:cNvPr>
          <p:cNvSpPr txBox="1"/>
          <p:nvPr/>
        </p:nvSpPr>
        <p:spPr>
          <a:xfrm>
            <a:off x="5929313" y="4226025"/>
            <a:ext cx="2976983" cy="416011"/>
          </a:xfrm>
          <a:prstGeom prst="rect">
            <a:avLst/>
          </a:prstGeom>
          <a:noFill/>
        </p:spPr>
        <p:txBody>
          <a:bodyPr wrap="square" rtlCol="0">
            <a:spAutoFit/>
          </a:bodyPr>
          <a:lstStyle/>
          <a:p>
            <a:pPr>
              <a:lnSpc>
                <a:spcPct val="150000"/>
              </a:lnSpc>
            </a:pPr>
            <a:r>
              <a:rPr lang="fr-FR" sz="1600" b="1" dirty="0">
                <a:solidFill>
                  <a:schemeClr val="bg1"/>
                </a:solidFill>
                <a:latin typeface="Arial" panose="020B0604020202020204" pitchFamily="34" charset="0"/>
                <a:ea typeface="Lato Light" charset="0"/>
                <a:cs typeface="Arial" panose="020B0604020202020204" pitchFamily="34" charset="0"/>
              </a:rPr>
              <a:t>Le 9 juillet 2019</a:t>
            </a:r>
          </a:p>
        </p:txBody>
      </p:sp>
      <p:pic>
        <p:nvPicPr>
          <p:cNvPr id="3076" name="Picture 4" descr="MatÃ©riel de captation vidÃ©o autonome pour la formation et ...">
            <a:extLst>
              <a:ext uri="{FF2B5EF4-FFF2-40B4-BE49-F238E27FC236}">
                <a16:creationId xmlns:a16="http://schemas.microsoft.com/office/drawing/2014/main" id="{494AAA49-ECE9-43BD-8F58-912A252BC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67" t="6584" r="15529" b="6588"/>
          <a:stretch/>
        </p:blipFill>
        <p:spPr bwMode="auto">
          <a:xfrm>
            <a:off x="6362834" y="4941168"/>
            <a:ext cx="2746256" cy="171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7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7"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strVal val="#ppt_x"/>
                                          </p:val>
                                        </p:tav>
                                        <p:tav tm="100000">
                                          <p:val>
                                            <p:strVal val="#ppt_x"/>
                                          </p:val>
                                        </p:tav>
                                      </p:tavLst>
                                    </p:anim>
                                    <p:anim calcmode="lin" valueType="num">
                                      <p:cBhvr>
                                        <p:cTn id="15"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96D92E67-E406-4A04-9458-3810202EA89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0064" r="30064"/>
          <a:stretch>
            <a:fillRect/>
          </a:stretch>
        </p:blipFill>
        <p:spPr>
          <a:xfrm>
            <a:off x="5041229" y="0"/>
            <a:ext cx="4102772" cy="6667500"/>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marL="0" marR="0" lvl="0" indent="0" algn="l" defTabSz="171445" rtl="0" eaLnBrk="1" fontAlgn="base" latinLnBrk="0" hangingPunct="1">
                <a:lnSpc>
                  <a:spcPct val="100000"/>
                </a:lnSpc>
                <a:spcBef>
                  <a:spcPct val="0"/>
                </a:spcBef>
                <a:spcAft>
                  <a:spcPct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4" name="TextBox 14">
            <a:extLst>
              <a:ext uri="{FF2B5EF4-FFF2-40B4-BE49-F238E27FC236}">
                <a16:creationId xmlns:a16="http://schemas.microsoft.com/office/drawing/2014/main" id="{D0F6CC99-D497-4C97-B39D-6B140FF7D401}"/>
              </a:ext>
            </a:extLst>
          </p:cNvPr>
          <p:cNvSpPr txBox="1"/>
          <p:nvPr/>
        </p:nvSpPr>
        <p:spPr>
          <a:xfrm>
            <a:off x="-108520" y="404664"/>
            <a:ext cx="5279456" cy="3477875"/>
          </a:xfrm>
          <a:prstGeom prst="rect">
            <a:avLst/>
          </a:prstGeom>
          <a:noFill/>
        </p:spPr>
        <p:txBody>
          <a:bodyPr wrap="square" rtlCol="0">
            <a:spAutoFit/>
          </a:bodyPr>
          <a:lstStyle/>
          <a:p>
            <a:pPr lvl="0" algn="ctr">
              <a:defRPr/>
            </a:pPr>
            <a:r>
              <a:rPr lang="fr-FR" sz="4400" b="1" dirty="0">
                <a:solidFill>
                  <a:srgbClr val="009999"/>
                </a:solidFill>
                <a:latin typeface="Arial" panose="020B0604020202020204" pitchFamily="34" charset="0"/>
                <a:ea typeface="Montserrat Semi" charset="0"/>
                <a:cs typeface="Arial" panose="020B0604020202020204" pitchFamily="34" charset="0"/>
              </a:rPr>
              <a:t>II. Rappel du cadre règlementaire applicable aux clauses bénéficiaires</a:t>
            </a:r>
            <a:endParaRPr kumimoji="0" lang="fr-FR" sz="4400" b="1" i="0" u="none" strike="noStrike" kern="1200" cap="none" spc="0" normalizeH="0" baseline="0" dirty="0">
              <a:ln>
                <a:noFill/>
              </a:ln>
              <a:solidFill>
                <a:srgbClr val="009999"/>
              </a:solidFill>
              <a:effectLst/>
              <a:uLnTx/>
              <a:uFillTx/>
              <a:latin typeface="Arial" panose="020B0604020202020204" pitchFamily="34" charset="0"/>
              <a:ea typeface="Montserrat Semi" charset="0"/>
              <a:cs typeface="Arial" panose="020B0604020202020204" pitchFamily="34" charset="0"/>
            </a:endParaRPr>
          </a:p>
        </p:txBody>
      </p:sp>
      <p:sp>
        <p:nvSpPr>
          <p:cNvPr id="8" name="Text Placeholder 8">
            <a:extLst>
              <a:ext uri="{FF2B5EF4-FFF2-40B4-BE49-F238E27FC236}">
                <a16:creationId xmlns:a16="http://schemas.microsoft.com/office/drawing/2014/main" id="{3E49FE7C-0ED5-4B32-BFCC-BAC8A56E6553}"/>
              </a:ext>
            </a:extLst>
          </p:cNvPr>
          <p:cNvSpPr txBox="1">
            <a:spLocks/>
          </p:cNvSpPr>
          <p:nvPr/>
        </p:nvSpPr>
        <p:spPr bwMode="gray">
          <a:xfrm>
            <a:off x="179510" y="4235760"/>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8">
            <a:extLst>
              <a:ext uri="{FF2B5EF4-FFF2-40B4-BE49-F238E27FC236}">
                <a16:creationId xmlns:a16="http://schemas.microsoft.com/office/drawing/2014/main" id="{F8A87604-CE73-4CD9-826A-98ECE7608DDC}"/>
              </a:ext>
            </a:extLst>
          </p:cNvPr>
          <p:cNvSpPr txBox="1">
            <a:spLocks/>
          </p:cNvSpPr>
          <p:nvPr/>
        </p:nvSpPr>
        <p:spPr bwMode="gray">
          <a:xfrm>
            <a:off x="179511" y="5027848"/>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 Placeholder 6">
            <a:extLst>
              <a:ext uri="{FF2B5EF4-FFF2-40B4-BE49-F238E27FC236}">
                <a16:creationId xmlns:a16="http://schemas.microsoft.com/office/drawing/2014/main" id="{5738E07F-CDBE-4C07-A82F-CBA8F9BFE076}"/>
              </a:ext>
            </a:extLst>
          </p:cNvPr>
          <p:cNvSpPr txBox="1">
            <a:spLocks/>
          </p:cNvSpPr>
          <p:nvPr/>
        </p:nvSpPr>
        <p:spPr bwMode="gray">
          <a:xfrm>
            <a:off x="938642" y="4235760"/>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Le dispositif légal</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 Placeholder 6">
            <a:extLst>
              <a:ext uri="{FF2B5EF4-FFF2-40B4-BE49-F238E27FC236}">
                <a16:creationId xmlns:a16="http://schemas.microsoft.com/office/drawing/2014/main" id="{C21D2883-4F54-4789-A9B1-99138F5BFEFB}"/>
              </a:ext>
            </a:extLst>
          </p:cNvPr>
          <p:cNvSpPr txBox="1">
            <a:spLocks/>
          </p:cNvSpPr>
          <p:nvPr/>
        </p:nvSpPr>
        <p:spPr bwMode="gray">
          <a:xfrm>
            <a:off x="938642" y="5027847"/>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Les rapports et sources officielles</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835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E7A1AD8-9F80-400A-8787-373C6F824E30}"/>
              </a:ext>
            </a:extLst>
          </p:cNvPr>
          <p:cNvSpPr>
            <a:spLocks noGrp="1"/>
          </p:cNvSpPr>
          <p:nvPr>
            <p:ph type="subTitle" idx="1"/>
          </p:nvPr>
        </p:nvSpPr>
        <p:spPr>
          <a:xfrm>
            <a:off x="179511" y="2113688"/>
            <a:ext cx="8784977" cy="3888432"/>
          </a:xfrm>
        </p:spPr>
        <p:txBody>
          <a:bodyPr>
            <a:normAutofit fontScale="92500" lnSpcReduction="20000"/>
          </a:bodyPr>
          <a:lstStyle/>
          <a:p>
            <a:pPr marL="342900" indent="-342900" algn="just">
              <a:lnSpc>
                <a:spcPct val="150000"/>
              </a:lnSpc>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Modalités de désignation du bénéficiaire :</a:t>
            </a:r>
          </a:p>
          <a:p>
            <a:pPr algn="just">
              <a:lnSpc>
                <a:spcPct val="150000"/>
              </a:lnSpc>
            </a:pPr>
            <a:endParaRPr lang="fr-FR" sz="500" dirty="0">
              <a:solidFill>
                <a:schemeClr val="tx2"/>
              </a:solidFill>
              <a:latin typeface="Arial" panose="020B0604020202020204" pitchFamily="34" charset="0"/>
              <a:cs typeface="Arial" panose="020B0604020202020204" pitchFamily="34" charset="0"/>
            </a:endParaRPr>
          </a:p>
          <a:p>
            <a:pPr marL="800100" lvl="1" indent="-342900" algn="just">
              <a:lnSpc>
                <a:spcPct val="150000"/>
              </a:lnSpc>
              <a:buFont typeface="Arial" panose="020B0604020202020204" pitchFamily="34" charset="0"/>
              <a:buChar char="•"/>
            </a:pPr>
            <a:r>
              <a:rPr lang="fr-FR" sz="1900" b="1" dirty="0">
                <a:solidFill>
                  <a:schemeClr val="tx2"/>
                </a:solidFill>
                <a:latin typeface="Arial" panose="020B0604020202020204" pitchFamily="34" charset="0"/>
                <a:cs typeface="Arial" panose="020B0604020202020204" pitchFamily="34" charset="0"/>
              </a:rPr>
              <a:t>Auteur de la désignation </a:t>
            </a:r>
            <a:r>
              <a:rPr lang="fr-FR" sz="1900" dirty="0">
                <a:solidFill>
                  <a:schemeClr val="tx2"/>
                </a:solidFill>
                <a:latin typeface="Arial" panose="020B0604020202020204" pitchFamily="34" charset="0"/>
                <a:cs typeface="Arial" panose="020B0604020202020204" pitchFamily="34" charset="0"/>
              </a:rPr>
              <a:t>: droit personnel du souscripteur ; mais à concilier avec les règles découlant du droit des assurances et du droit des régimes matrimoniaux</a:t>
            </a:r>
          </a:p>
          <a:p>
            <a:pPr marL="800100" lvl="1" indent="-342900" algn="just">
              <a:lnSpc>
                <a:spcPct val="150000"/>
              </a:lnSpc>
              <a:buFont typeface="Arial" panose="020B0604020202020204" pitchFamily="34" charset="0"/>
              <a:buChar char="•"/>
            </a:pPr>
            <a:r>
              <a:rPr lang="fr-FR" sz="1900" b="1" dirty="0">
                <a:solidFill>
                  <a:schemeClr val="tx2"/>
                </a:solidFill>
                <a:latin typeface="Arial" panose="020B0604020202020204" pitchFamily="34" charset="0"/>
                <a:cs typeface="Arial" panose="020B0604020202020204" pitchFamily="34" charset="0"/>
              </a:rPr>
              <a:t>Moment de la désignation </a:t>
            </a:r>
            <a:r>
              <a:rPr lang="fr-FR" sz="1900" dirty="0">
                <a:solidFill>
                  <a:schemeClr val="tx2"/>
                </a:solidFill>
                <a:latin typeface="Arial" panose="020B0604020202020204" pitchFamily="34" charset="0"/>
                <a:cs typeface="Arial" panose="020B0604020202020204" pitchFamily="34" charset="0"/>
              </a:rPr>
              <a:t>: lors de la conclusion du contrat ou ultérieurement (mais toujours avant l’exigibilité de la prestation)</a:t>
            </a:r>
          </a:p>
          <a:p>
            <a:pPr marL="800100" lvl="1" indent="-342900" algn="just">
              <a:lnSpc>
                <a:spcPct val="150000"/>
              </a:lnSpc>
              <a:buFont typeface="Arial" panose="020B0604020202020204" pitchFamily="34" charset="0"/>
              <a:buChar char="•"/>
            </a:pPr>
            <a:r>
              <a:rPr lang="fr-FR" sz="1900" b="1" dirty="0">
                <a:solidFill>
                  <a:schemeClr val="tx2"/>
                </a:solidFill>
                <a:latin typeface="Arial" panose="020B0604020202020204" pitchFamily="34" charset="0"/>
                <a:cs typeface="Arial" panose="020B0604020202020204" pitchFamily="34" charset="0"/>
              </a:rPr>
              <a:t>Forme de la désignation </a:t>
            </a:r>
            <a:r>
              <a:rPr lang="fr-FR" sz="1900" dirty="0">
                <a:solidFill>
                  <a:schemeClr val="tx2"/>
                </a:solidFill>
                <a:latin typeface="Arial" panose="020B0604020202020204" pitchFamily="34" charset="0"/>
                <a:cs typeface="Arial" panose="020B0604020202020204" pitchFamily="34" charset="0"/>
              </a:rPr>
              <a:t>: acte unilatéral, forme non réglementée</a:t>
            </a:r>
          </a:p>
          <a:p>
            <a:pPr marL="800100" lvl="1" indent="-342900" algn="just">
              <a:lnSpc>
                <a:spcPct val="150000"/>
              </a:lnSpc>
              <a:buFont typeface="Arial" panose="020B0604020202020204" pitchFamily="34" charset="0"/>
              <a:buChar char="•"/>
            </a:pPr>
            <a:r>
              <a:rPr lang="fr-FR" sz="1900" b="1" dirty="0">
                <a:solidFill>
                  <a:schemeClr val="tx2"/>
                </a:solidFill>
                <a:latin typeface="Arial" panose="020B0604020202020204" pitchFamily="34" charset="0"/>
                <a:cs typeface="Arial" panose="020B0604020202020204" pitchFamily="34" charset="0"/>
              </a:rPr>
              <a:t>Choix du bénéficiaire </a:t>
            </a:r>
            <a:r>
              <a:rPr lang="fr-FR" sz="1900" dirty="0">
                <a:solidFill>
                  <a:schemeClr val="tx2"/>
                </a:solidFill>
                <a:latin typeface="Arial" panose="020B0604020202020204" pitchFamily="34" charset="0"/>
                <a:cs typeface="Arial" panose="020B0604020202020204" pitchFamily="34" charset="0"/>
              </a:rPr>
              <a:t>: grande liberté, mais non absolue – elle ne doit pas être contraire « </a:t>
            </a:r>
            <a:r>
              <a:rPr lang="fr-FR" sz="1900" i="1" dirty="0">
                <a:solidFill>
                  <a:schemeClr val="tx2"/>
                </a:solidFill>
                <a:latin typeface="Arial" panose="020B0604020202020204" pitchFamily="34" charset="0"/>
                <a:cs typeface="Arial" panose="020B0604020202020204" pitchFamily="34" charset="0"/>
              </a:rPr>
              <a:t>aux bonnes mœurs ni à l’ordre public</a:t>
            </a:r>
            <a:r>
              <a:rPr lang="fr-FR" sz="1900" dirty="0">
                <a:solidFill>
                  <a:schemeClr val="tx2"/>
                </a:solidFill>
                <a:latin typeface="Arial" panose="020B0604020202020204" pitchFamily="34" charset="0"/>
                <a:cs typeface="Arial" panose="020B0604020202020204" pitchFamily="34" charset="0"/>
              </a:rPr>
              <a:t> ».</a:t>
            </a:r>
          </a:p>
        </p:txBody>
      </p:sp>
      <p:grpSp>
        <p:nvGrpSpPr>
          <p:cNvPr id="4" name="Groupe 3">
            <a:extLst>
              <a:ext uri="{FF2B5EF4-FFF2-40B4-BE49-F238E27FC236}">
                <a16:creationId xmlns:a16="http://schemas.microsoft.com/office/drawing/2014/main" id="{DE8FCE8C-3918-433F-BDE3-FB2B2B147DD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5" name="Groupe 4">
              <a:extLst>
                <a:ext uri="{FF2B5EF4-FFF2-40B4-BE49-F238E27FC236}">
                  <a16:creationId xmlns:a16="http://schemas.microsoft.com/office/drawing/2014/main" id="{51AF9A08-974D-49FA-AB58-6CCF8D98C351}"/>
                </a:ext>
              </a:extLst>
            </p:cNvPr>
            <p:cNvGrpSpPr/>
            <p:nvPr/>
          </p:nvGrpSpPr>
          <p:grpSpPr>
            <a:xfrm>
              <a:off x="4198847" y="977300"/>
              <a:ext cx="3613983" cy="487232"/>
              <a:chOff x="4181163" y="436473"/>
              <a:chExt cx="3613983" cy="487232"/>
            </a:xfrm>
            <a:grpFill/>
          </p:grpSpPr>
          <p:sp>
            <p:nvSpPr>
              <p:cNvPr id="9" name="Rectangle 8">
                <a:extLst>
                  <a:ext uri="{FF2B5EF4-FFF2-40B4-BE49-F238E27FC236}">
                    <a16:creationId xmlns:a16="http://schemas.microsoft.com/office/drawing/2014/main" id="{DFDE792C-C305-437F-83E0-6130EC5894B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52495E20-CDD6-4CAB-AB63-54720650DD2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e 5">
              <a:extLst>
                <a:ext uri="{FF2B5EF4-FFF2-40B4-BE49-F238E27FC236}">
                  <a16:creationId xmlns:a16="http://schemas.microsoft.com/office/drawing/2014/main" id="{6A2ADC2F-1650-4595-9BC2-1AF4E1DD6006}"/>
                </a:ext>
              </a:extLst>
            </p:cNvPr>
            <p:cNvGrpSpPr/>
            <p:nvPr/>
          </p:nvGrpSpPr>
          <p:grpSpPr>
            <a:xfrm>
              <a:off x="4036988" y="458401"/>
              <a:ext cx="3775842" cy="439004"/>
              <a:chOff x="4276371" y="869758"/>
              <a:chExt cx="3775842" cy="439004"/>
            </a:xfrm>
            <a:grpFill/>
          </p:grpSpPr>
          <p:sp>
            <p:nvSpPr>
              <p:cNvPr id="7" name="Rectangle 6">
                <a:extLst>
                  <a:ext uri="{FF2B5EF4-FFF2-40B4-BE49-F238E27FC236}">
                    <a16:creationId xmlns:a16="http://schemas.microsoft.com/office/drawing/2014/main" id="{3BB3477A-C887-4600-9C68-6FB2AB13BC3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rapèze 7">
                <a:extLst>
                  <a:ext uri="{FF2B5EF4-FFF2-40B4-BE49-F238E27FC236}">
                    <a16:creationId xmlns:a16="http://schemas.microsoft.com/office/drawing/2014/main" id="{53FF7756-7CFD-4D69-B6C2-156969B5B3F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1" name="Espace réservé du contenu 66">
            <a:extLst>
              <a:ext uri="{FF2B5EF4-FFF2-40B4-BE49-F238E27FC236}">
                <a16:creationId xmlns:a16="http://schemas.microsoft.com/office/drawing/2014/main" id="{0E3D4F05-0214-4BAD-8DFD-F975DA35CAF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 Le cadre règlementaire applicable aux clauses bénéficiaires</a:t>
            </a:r>
          </a:p>
        </p:txBody>
      </p:sp>
      <p:sp>
        <p:nvSpPr>
          <p:cNvPr id="12" name="Espace réservé du contenu 66">
            <a:extLst>
              <a:ext uri="{FF2B5EF4-FFF2-40B4-BE49-F238E27FC236}">
                <a16:creationId xmlns:a16="http://schemas.microsoft.com/office/drawing/2014/main" id="{DD45726F-62EE-4B78-896D-AD229A3B4BC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 dispositif légal</a:t>
            </a:r>
          </a:p>
        </p:txBody>
      </p:sp>
      <p:sp>
        <p:nvSpPr>
          <p:cNvPr id="13" name="Rectangle à coins arrondis 14">
            <a:extLst>
              <a:ext uri="{FF2B5EF4-FFF2-40B4-BE49-F238E27FC236}">
                <a16:creationId xmlns:a16="http://schemas.microsoft.com/office/drawing/2014/main" id="{CCDF1590-CEBB-40EE-9F99-E46123130918}"/>
              </a:ext>
            </a:extLst>
          </p:cNvPr>
          <p:cNvSpPr/>
          <p:nvPr/>
        </p:nvSpPr>
        <p:spPr>
          <a:xfrm>
            <a:off x="404765" y="918570"/>
            <a:ext cx="4527275" cy="854246"/>
          </a:xfrm>
          <a:prstGeom prst="roundRect">
            <a:avLst/>
          </a:prstGeom>
          <a:solidFill>
            <a:srgbClr val="1EBCB4"/>
          </a:solidFill>
          <a:ln w="9525" cap="flat" cmpd="sng" algn="ctr">
            <a:noFill/>
            <a:prstDash val="solid"/>
          </a:ln>
          <a:effectLst/>
        </p:spPr>
        <p:txBody>
          <a:bodyPr wrap="square" lIns="90000" tIns="108000" bIns="10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rPr>
              <a:t>Article</a:t>
            </a: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 L. 132-8 Code des assurances</a:t>
            </a:r>
            <a:b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b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Article L. 223-10 Code de la mutualité</a:t>
            </a:r>
            <a:endPar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53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E7A1AD8-9F80-400A-8787-373C6F824E30}"/>
              </a:ext>
            </a:extLst>
          </p:cNvPr>
          <p:cNvSpPr>
            <a:spLocks noGrp="1"/>
          </p:cNvSpPr>
          <p:nvPr>
            <p:ph type="subTitle" idx="1"/>
          </p:nvPr>
        </p:nvSpPr>
        <p:spPr>
          <a:xfrm>
            <a:off x="179511" y="2132856"/>
            <a:ext cx="8784977" cy="4293664"/>
          </a:xfrm>
        </p:spPr>
        <p:txBody>
          <a:bodyPr>
            <a:normAutofit/>
          </a:bodyPr>
          <a:lstStyle/>
          <a:p>
            <a:pPr marL="342900" indent="-342900" algn="just">
              <a:lnSpc>
                <a:spcPct val="150000"/>
              </a:lnSpc>
              <a:buFont typeface="Wingdings" panose="05000000000000000000" pitchFamily="2" charset="2"/>
              <a:buChar char="Ø"/>
            </a:pPr>
            <a:r>
              <a:rPr lang="fr-FR" sz="2000" dirty="0">
                <a:solidFill>
                  <a:schemeClr val="tx2"/>
                </a:solidFill>
                <a:latin typeface="Arial" panose="020B0604020202020204" pitchFamily="34" charset="0"/>
                <a:cs typeface="Arial" panose="020B0604020202020204" pitchFamily="34" charset="0"/>
              </a:rPr>
              <a:t>Notion de bénéficiaire déterminé </a:t>
            </a:r>
            <a:r>
              <a:rPr lang="fr-FR" dirty="0">
                <a:solidFill>
                  <a:schemeClr val="tx2"/>
                </a:solidFill>
                <a:latin typeface="Arial" panose="020B0604020202020204" pitchFamily="34" charset="0"/>
                <a:cs typeface="Arial" panose="020B0604020202020204" pitchFamily="34" charset="0"/>
              </a:rPr>
              <a:t>:</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Désignation </a:t>
            </a:r>
            <a:r>
              <a:rPr lang="fr-FR" b="1" dirty="0">
                <a:solidFill>
                  <a:schemeClr val="tx2"/>
                </a:solidFill>
                <a:latin typeface="Arial" panose="020B0604020202020204" pitchFamily="34" charset="0"/>
                <a:cs typeface="Arial" panose="020B0604020202020204" pitchFamily="34" charset="0"/>
              </a:rPr>
              <a:t>nominative</a:t>
            </a:r>
            <a:r>
              <a:rPr lang="fr-FR" dirty="0">
                <a:solidFill>
                  <a:schemeClr val="tx2"/>
                </a:solidFill>
                <a:latin typeface="Arial" panose="020B0604020202020204" pitchFamily="34" charset="0"/>
                <a:cs typeface="Arial" panose="020B0604020202020204" pitchFamily="34" charset="0"/>
              </a:rPr>
              <a:t> ou bénéficiaire simplement </a:t>
            </a:r>
            <a:r>
              <a:rPr lang="fr-FR" b="1" dirty="0">
                <a:solidFill>
                  <a:schemeClr val="tx2"/>
                </a:solidFill>
                <a:latin typeface="Arial" panose="020B0604020202020204" pitchFamily="34" charset="0"/>
                <a:cs typeface="Arial" panose="020B0604020202020204" pitchFamily="34" charset="0"/>
              </a:rPr>
              <a:t>déterminable</a:t>
            </a:r>
            <a:r>
              <a:rPr lang="fr-FR" dirty="0">
                <a:solidFill>
                  <a:schemeClr val="tx2"/>
                </a:solidFill>
                <a:latin typeface="Arial" panose="020B0604020202020204" pitchFamily="34" charset="0"/>
                <a:cs typeface="Arial" panose="020B0604020202020204" pitchFamily="34" charset="0"/>
              </a:rPr>
              <a:t> (par sa qualité)</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La clause bénéficiaire peut désigner des « </a:t>
            </a:r>
            <a:r>
              <a:rPr lang="fr-FR" b="1" i="1" dirty="0">
                <a:solidFill>
                  <a:schemeClr val="tx2"/>
                </a:solidFill>
                <a:latin typeface="Arial" panose="020B0604020202020204" pitchFamily="34" charset="0"/>
                <a:cs typeface="Arial" panose="020B0604020202020204" pitchFamily="34" charset="0"/>
              </a:rPr>
              <a:t>enfants nés ou à naitre</a:t>
            </a:r>
            <a:r>
              <a:rPr lang="fr-FR" dirty="0">
                <a:solidFill>
                  <a:schemeClr val="tx2"/>
                </a:solidFill>
                <a:latin typeface="Arial" panose="020B0604020202020204" pitchFamily="34" charset="0"/>
                <a:cs typeface="Arial" panose="020B0604020202020204" pitchFamily="34" charset="0"/>
              </a:rPr>
              <a:t> »</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Elle peut aussi désigner plus largement les </a:t>
            </a:r>
            <a:r>
              <a:rPr lang="fr-FR" b="1" dirty="0">
                <a:solidFill>
                  <a:schemeClr val="tx2"/>
                </a:solidFill>
                <a:latin typeface="Arial" panose="020B0604020202020204" pitchFamily="34" charset="0"/>
                <a:cs typeface="Arial" panose="020B0604020202020204" pitchFamily="34" charset="0"/>
              </a:rPr>
              <a:t>héritiers ou ayants droits </a:t>
            </a:r>
            <a:r>
              <a:rPr lang="fr-FR" dirty="0">
                <a:solidFill>
                  <a:schemeClr val="tx2"/>
                </a:solidFill>
                <a:latin typeface="Arial" panose="020B0604020202020204" pitchFamily="34" charset="0"/>
                <a:cs typeface="Arial" panose="020B0604020202020204" pitchFamily="34" charset="0"/>
              </a:rPr>
              <a:t>: qualité de bénéficiaire associée à une vocation successorale</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Elle peut également désigner le </a:t>
            </a:r>
            <a:r>
              <a:rPr lang="fr-FR" b="1" dirty="0">
                <a:solidFill>
                  <a:schemeClr val="tx2"/>
                </a:solidFill>
                <a:latin typeface="Arial" panose="020B0604020202020204" pitchFamily="34" charset="0"/>
                <a:cs typeface="Arial" panose="020B0604020202020204" pitchFamily="34" charset="0"/>
              </a:rPr>
              <a:t>conjoint</a:t>
            </a:r>
            <a:r>
              <a:rPr lang="fr-FR" dirty="0">
                <a:solidFill>
                  <a:schemeClr val="tx2"/>
                </a:solidFill>
                <a:latin typeface="Arial" panose="020B0604020202020204" pitchFamily="34" charset="0"/>
                <a:cs typeface="Arial" panose="020B0604020202020204" pitchFamily="34" charset="0"/>
              </a:rPr>
              <a:t> du souscripteur ou de l’assuré, c’est-à-dire la personne qui a cette qualité au moment de l’exigibilité de la prestation.</a:t>
            </a:r>
          </a:p>
        </p:txBody>
      </p:sp>
      <p:grpSp>
        <p:nvGrpSpPr>
          <p:cNvPr id="4" name="Groupe 3">
            <a:extLst>
              <a:ext uri="{FF2B5EF4-FFF2-40B4-BE49-F238E27FC236}">
                <a16:creationId xmlns:a16="http://schemas.microsoft.com/office/drawing/2014/main" id="{DE8FCE8C-3918-433F-BDE3-FB2B2B147DD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5" name="Groupe 4">
              <a:extLst>
                <a:ext uri="{FF2B5EF4-FFF2-40B4-BE49-F238E27FC236}">
                  <a16:creationId xmlns:a16="http://schemas.microsoft.com/office/drawing/2014/main" id="{51AF9A08-974D-49FA-AB58-6CCF8D98C351}"/>
                </a:ext>
              </a:extLst>
            </p:cNvPr>
            <p:cNvGrpSpPr/>
            <p:nvPr/>
          </p:nvGrpSpPr>
          <p:grpSpPr>
            <a:xfrm>
              <a:off x="4198847" y="977300"/>
              <a:ext cx="3613983" cy="487232"/>
              <a:chOff x="4181163" y="436473"/>
              <a:chExt cx="3613983" cy="487232"/>
            </a:xfrm>
            <a:grpFill/>
          </p:grpSpPr>
          <p:sp>
            <p:nvSpPr>
              <p:cNvPr id="9" name="Rectangle 8">
                <a:extLst>
                  <a:ext uri="{FF2B5EF4-FFF2-40B4-BE49-F238E27FC236}">
                    <a16:creationId xmlns:a16="http://schemas.microsoft.com/office/drawing/2014/main" id="{DFDE792C-C305-437F-83E0-6130EC5894B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52495E20-CDD6-4CAB-AB63-54720650DD2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e 5">
              <a:extLst>
                <a:ext uri="{FF2B5EF4-FFF2-40B4-BE49-F238E27FC236}">
                  <a16:creationId xmlns:a16="http://schemas.microsoft.com/office/drawing/2014/main" id="{6A2ADC2F-1650-4595-9BC2-1AF4E1DD6006}"/>
                </a:ext>
              </a:extLst>
            </p:cNvPr>
            <p:cNvGrpSpPr/>
            <p:nvPr/>
          </p:nvGrpSpPr>
          <p:grpSpPr>
            <a:xfrm>
              <a:off x="4036988" y="458401"/>
              <a:ext cx="3775842" cy="439004"/>
              <a:chOff x="4276371" y="869758"/>
              <a:chExt cx="3775842" cy="439004"/>
            </a:xfrm>
            <a:grpFill/>
          </p:grpSpPr>
          <p:sp>
            <p:nvSpPr>
              <p:cNvPr id="7" name="Rectangle 6">
                <a:extLst>
                  <a:ext uri="{FF2B5EF4-FFF2-40B4-BE49-F238E27FC236}">
                    <a16:creationId xmlns:a16="http://schemas.microsoft.com/office/drawing/2014/main" id="{3BB3477A-C887-4600-9C68-6FB2AB13BC3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rapèze 7">
                <a:extLst>
                  <a:ext uri="{FF2B5EF4-FFF2-40B4-BE49-F238E27FC236}">
                    <a16:creationId xmlns:a16="http://schemas.microsoft.com/office/drawing/2014/main" id="{53FF7756-7CFD-4D69-B6C2-156969B5B3F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1" name="Espace réservé du contenu 66">
            <a:extLst>
              <a:ext uri="{FF2B5EF4-FFF2-40B4-BE49-F238E27FC236}">
                <a16:creationId xmlns:a16="http://schemas.microsoft.com/office/drawing/2014/main" id="{0E3D4F05-0214-4BAD-8DFD-F975DA35CAF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 Le cadre règlementaire applicable aux clauses bénéficiaires</a:t>
            </a:r>
          </a:p>
        </p:txBody>
      </p:sp>
      <p:sp>
        <p:nvSpPr>
          <p:cNvPr id="14" name="Rectangle à coins arrondis 14">
            <a:extLst>
              <a:ext uri="{FF2B5EF4-FFF2-40B4-BE49-F238E27FC236}">
                <a16:creationId xmlns:a16="http://schemas.microsoft.com/office/drawing/2014/main" id="{D506F0F7-BCBA-4862-B14A-F9780F0127B9}"/>
              </a:ext>
            </a:extLst>
          </p:cNvPr>
          <p:cNvSpPr/>
          <p:nvPr/>
        </p:nvSpPr>
        <p:spPr>
          <a:xfrm>
            <a:off x="404765" y="918570"/>
            <a:ext cx="4527275" cy="854246"/>
          </a:xfrm>
          <a:prstGeom prst="roundRect">
            <a:avLst/>
          </a:prstGeom>
          <a:solidFill>
            <a:srgbClr val="1EBCB4"/>
          </a:solidFill>
          <a:ln w="9525" cap="flat" cmpd="sng" algn="ctr">
            <a:noFill/>
            <a:prstDash val="solid"/>
          </a:ln>
          <a:effectLst/>
        </p:spPr>
        <p:txBody>
          <a:bodyPr wrap="square" lIns="90000" tIns="108000" bIns="10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rPr>
              <a:t>Article</a:t>
            </a: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 L. 132-8 Code des assurances</a:t>
            </a:r>
            <a:b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b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Article L. 223-10 Code de la mutualité</a:t>
            </a:r>
            <a:endPar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endParaRPr>
          </a:p>
        </p:txBody>
      </p:sp>
      <p:sp>
        <p:nvSpPr>
          <p:cNvPr id="15" name="Espace réservé du contenu 66">
            <a:extLst>
              <a:ext uri="{FF2B5EF4-FFF2-40B4-BE49-F238E27FC236}">
                <a16:creationId xmlns:a16="http://schemas.microsoft.com/office/drawing/2014/main" id="{1581A7FE-7B04-4772-8A79-4DC52A7DC125}"/>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 dispositif légal</a:t>
            </a:r>
          </a:p>
        </p:txBody>
      </p:sp>
    </p:spTree>
    <p:extLst>
      <p:ext uri="{BB962C8B-B14F-4D97-AF65-F5344CB8AC3E}">
        <p14:creationId xmlns:p14="http://schemas.microsoft.com/office/powerpoint/2010/main" val="77994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E7A1AD8-9F80-400A-8787-373C6F824E30}"/>
              </a:ext>
            </a:extLst>
          </p:cNvPr>
          <p:cNvSpPr>
            <a:spLocks noGrp="1"/>
          </p:cNvSpPr>
          <p:nvPr>
            <p:ph type="subTitle" idx="1"/>
          </p:nvPr>
        </p:nvSpPr>
        <p:spPr>
          <a:xfrm>
            <a:off x="179511" y="2113688"/>
            <a:ext cx="8784977" cy="3888432"/>
          </a:xfrm>
        </p:spPr>
        <p:txBody>
          <a:bodyPr>
            <a:normAutofit/>
          </a:bodyPr>
          <a:lstStyle/>
          <a:p>
            <a:pPr marL="342900" indent="-342900" algn="just">
              <a:lnSpc>
                <a:spcPct val="150000"/>
              </a:lnSpc>
              <a:buFont typeface="Wingdings" panose="05000000000000000000" pitchFamily="2" charset="2"/>
              <a:buChar char="Ø"/>
            </a:pPr>
            <a:r>
              <a:rPr lang="fr-FR" sz="2000" dirty="0">
                <a:solidFill>
                  <a:schemeClr val="tx2"/>
                </a:solidFill>
                <a:latin typeface="Arial" panose="020B0604020202020204" pitchFamily="34" charset="0"/>
                <a:cs typeface="Arial" panose="020B0604020202020204" pitchFamily="34" charset="0"/>
              </a:rPr>
              <a:t>La recherche du bénéficiaire du contrat :</a:t>
            </a:r>
          </a:p>
          <a:p>
            <a:pPr algn="just">
              <a:lnSpc>
                <a:spcPct val="150000"/>
              </a:lnSpc>
            </a:pPr>
            <a:endParaRPr lang="fr-FR" dirty="0">
              <a:solidFill>
                <a:schemeClr val="tx2"/>
              </a:solidFill>
            </a:endParaRPr>
          </a:p>
        </p:txBody>
      </p:sp>
      <p:grpSp>
        <p:nvGrpSpPr>
          <p:cNvPr id="4" name="Groupe 3">
            <a:extLst>
              <a:ext uri="{FF2B5EF4-FFF2-40B4-BE49-F238E27FC236}">
                <a16:creationId xmlns:a16="http://schemas.microsoft.com/office/drawing/2014/main" id="{DE8FCE8C-3918-433F-BDE3-FB2B2B147DD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5" name="Groupe 4">
              <a:extLst>
                <a:ext uri="{FF2B5EF4-FFF2-40B4-BE49-F238E27FC236}">
                  <a16:creationId xmlns:a16="http://schemas.microsoft.com/office/drawing/2014/main" id="{51AF9A08-974D-49FA-AB58-6CCF8D98C351}"/>
                </a:ext>
              </a:extLst>
            </p:cNvPr>
            <p:cNvGrpSpPr/>
            <p:nvPr/>
          </p:nvGrpSpPr>
          <p:grpSpPr>
            <a:xfrm>
              <a:off x="4198847" y="977300"/>
              <a:ext cx="3613983" cy="487232"/>
              <a:chOff x="4181163" y="436473"/>
              <a:chExt cx="3613983" cy="487232"/>
            </a:xfrm>
            <a:grpFill/>
          </p:grpSpPr>
          <p:sp>
            <p:nvSpPr>
              <p:cNvPr id="9" name="Rectangle 8">
                <a:extLst>
                  <a:ext uri="{FF2B5EF4-FFF2-40B4-BE49-F238E27FC236}">
                    <a16:creationId xmlns:a16="http://schemas.microsoft.com/office/drawing/2014/main" id="{DFDE792C-C305-437F-83E0-6130EC5894B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52495E20-CDD6-4CAB-AB63-54720650DD2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e 5">
              <a:extLst>
                <a:ext uri="{FF2B5EF4-FFF2-40B4-BE49-F238E27FC236}">
                  <a16:creationId xmlns:a16="http://schemas.microsoft.com/office/drawing/2014/main" id="{6A2ADC2F-1650-4595-9BC2-1AF4E1DD6006}"/>
                </a:ext>
              </a:extLst>
            </p:cNvPr>
            <p:cNvGrpSpPr/>
            <p:nvPr/>
          </p:nvGrpSpPr>
          <p:grpSpPr>
            <a:xfrm>
              <a:off x="4036988" y="458401"/>
              <a:ext cx="3775842" cy="439004"/>
              <a:chOff x="4276371" y="869758"/>
              <a:chExt cx="3775842" cy="439004"/>
            </a:xfrm>
            <a:grpFill/>
          </p:grpSpPr>
          <p:sp>
            <p:nvSpPr>
              <p:cNvPr id="7" name="Rectangle 6">
                <a:extLst>
                  <a:ext uri="{FF2B5EF4-FFF2-40B4-BE49-F238E27FC236}">
                    <a16:creationId xmlns:a16="http://schemas.microsoft.com/office/drawing/2014/main" id="{3BB3477A-C887-4600-9C68-6FB2AB13BC3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rapèze 7">
                <a:extLst>
                  <a:ext uri="{FF2B5EF4-FFF2-40B4-BE49-F238E27FC236}">
                    <a16:creationId xmlns:a16="http://schemas.microsoft.com/office/drawing/2014/main" id="{53FF7756-7CFD-4D69-B6C2-156969B5B3F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1" name="Espace réservé du contenu 66">
            <a:extLst>
              <a:ext uri="{FF2B5EF4-FFF2-40B4-BE49-F238E27FC236}">
                <a16:creationId xmlns:a16="http://schemas.microsoft.com/office/drawing/2014/main" id="{0E3D4F05-0214-4BAD-8DFD-F975DA35CAF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 Le cadre règlementaire applicable aux clauses bénéficiaires</a:t>
            </a:r>
          </a:p>
        </p:txBody>
      </p:sp>
      <p:sp>
        <p:nvSpPr>
          <p:cNvPr id="14" name="Rectangle à coins arrondis 14">
            <a:extLst>
              <a:ext uri="{FF2B5EF4-FFF2-40B4-BE49-F238E27FC236}">
                <a16:creationId xmlns:a16="http://schemas.microsoft.com/office/drawing/2014/main" id="{24ED3F17-8AD1-4FFB-B3B3-8B412DDCC8BA}"/>
              </a:ext>
            </a:extLst>
          </p:cNvPr>
          <p:cNvSpPr/>
          <p:nvPr/>
        </p:nvSpPr>
        <p:spPr>
          <a:xfrm>
            <a:off x="404765" y="918570"/>
            <a:ext cx="4527275" cy="854246"/>
          </a:xfrm>
          <a:prstGeom prst="roundRect">
            <a:avLst/>
          </a:prstGeom>
          <a:solidFill>
            <a:srgbClr val="1EBCB4"/>
          </a:solidFill>
          <a:ln w="9525" cap="flat" cmpd="sng" algn="ctr">
            <a:noFill/>
            <a:prstDash val="solid"/>
          </a:ln>
          <a:effectLst/>
        </p:spPr>
        <p:txBody>
          <a:bodyPr wrap="square" lIns="90000" tIns="108000" bIns="10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rPr>
              <a:t>Article</a:t>
            </a: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 L. 132-8 Code des assurances</a:t>
            </a:r>
            <a:b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b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Article L. 223-10 Code de la mutualité</a:t>
            </a:r>
            <a:endPar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endParaRPr>
          </a:p>
        </p:txBody>
      </p:sp>
      <p:sp>
        <p:nvSpPr>
          <p:cNvPr id="34" name="Chevron 18">
            <a:extLst>
              <a:ext uri="{FF2B5EF4-FFF2-40B4-BE49-F238E27FC236}">
                <a16:creationId xmlns:a16="http://schemas.microsoft.com/office/drawing/2014/main" id="{709568C3-342B-46DA-AA94-50031BA546AA}"/>
              </a:ext>
            </a:extLst>
          </p:cNvPr>
          <p:cNvSpPr/>
          <p:nvPr/>
        </p:nvSpPr>
        <p:spPr>
          <a:xfrm>
            <a:off x="5363848" y="2815638"/>
            <a:ext cx="2160000" cy="1440000"/>
          </a:xfrm>
          <a:prstGeom prst="chevron">
            <a:avLst>
              <a:gd name="adj" fmla="val 17785"/>
            </a:avLst>
          </a:prstGeom>
          <a:solidFill>
            <a:srgbClr val="888FB2"/>
          </a:solidFill>
          <a:ln>
            <a:noFill/>
          </a:ln>
          <a:effectLst/>
        </p:spPr>
        <p:txBody>
          <a:bodyPr spcFirstLastPara="0" vert="horz" wrap="square" lIns="449860" tIns="48006" rIns="353847" bIns="48006" numCol="1" spcCol="1270" anchor="ctr" anchorCtr="0">
            <a:noAutofit/>
          </a:bodyPr>
          <a:lstStyle/>
          <a:p>
            <a:pPr marL="0" marR="0" lvl="0" indent="0" algn="ctr" defTabSz="1600160" eaLnBrk="1" fontAlgn="auto" latinLnBrk="0" hangingPunct="1">
              <a:lnSpc>
                <a:spcPct val="90000"/>
              </a:lnSpc>
              <a:spcBef>
                <a:spcPts val="0"/>
              </a:spcBef>
              <a:spcAft>
                <a:spcPct val="35000"/>
              </a:spcAft>
              <a:buClrTx/>
              <a:buSzTx/>
              <a:buFontTx/>
              <a:buNone/>
              <a:tabLst/>
              <a:defRPr/>
            </a:pPr>
            <a:r>
              <a:rPr kumimoji="0" lang="en-US" sz="3600" b="0" i="0" u="none" strike="noStrike" kern="0" cap="none" spc="0" normalizeH="0" baseline="0" noProof="0">
                <a:ln>
                  <a:noFill/>
                </a:ln>
                <a:solidFill>
                  <a:prstClr val="white"/>
                </a:solidFill>
                <a:effectLst/>
                <a:uLnTx/>
                <a:uFillTx/>
                <a:latin typeface="Open Sans Light"/>
                <a:ea typeface="+mn-ea"/>
                <a:cs typeface="+mn-cs"/>
              </a:rPr>
              <a:t> </a:t>
            </a:r>
          </a:p>
        </p:txBody>
      </p:sp>
      <p:sp>
        <p:nvSpPr>
          <p:cNvPr id="35" name="Chevron 21">
            <a:extLst>
              <a:ext uri="{FF2B5EF4-FFF2-40B4-BE49-F238E27FC236}">
                <a16:creationId xmlns:a16="http://schemas.microsoft.com/office/drawing/2014/main" id="{8F3F8FB0-2E5E-4643-A1C2-2676F3719B3F}"/>
              </a:ext>
            </a:extLst>
          </p:cNvPr>
          <p:cNvSpPr/>
          <p:nvPr/>
        </p:nvSpPr>
        <p:spPr>
          <a:xfrm>
            <a:off x="3486480" y="2815638"/>
            <a:ext cx="2160000" cy="1440000"/>
          </a:xfrm>
          <a:prstGeom prst="chevron">
            <a:avLst>
              <a:gd name="adj" fmla="val 17785"/>
            </a:avLst>
          </a:prstGeom>
          <a:solidFill>
            <a:srgbClr val="638CA5"/>
          </a:solidFill>
          <a:ln>
            <a:noFill/>
          </a:ln>
          <a:effectLst/>
        </p:spPr>
        <p:txBody>
          <a:bodyPr spcFirstLastPara="0" vert="horz" wrap="square" lIns="449860" tIns="48006" rIns="353847" bIns="48006" numCol="1" spcCol="1270" anchor="ctr" anchorCtr="0">
            <a:noAutofit/>
          </a:bodyPr>
          <a:lstStyle/>
          <a:p>
            <a:pPr marL="0" marR="0" lvl="0" indent="0" algn="ctr" defTabSz="1600160" eaLnBrk="1" fontAlgn="auto" latinLnBrk="0" hangingPunct="1">
              <a:lnSpc>
                <a:spcPct val="90000"/>
              </a:lnSpc>
              <a:spcBef>
                <a:spcPts val="0"/>
              </a:spcBef>
              <a:spcAft>
                <a:spcPct val="35000"/>
              </a:spcAft>
              <a:buClrTx/>
              <a:buSzTx/>
              <a:buFontTx/>
              <a:buNone/>
              <a:tabLst/>
              <a:defRPr/>
            </a:pPr>
            <a:r>
              <a:rPr kumimoji="0" lang="en-US" sz="3600" b="0" i="0" u="none" strike="noStrike" kern="0" cap="none" spc="0" normalizeH="0" baseline="0" noProof="0">
                <a:ln>
                  <a:noFill/>
                </a:ln>
                <a:solidFill>
                  <a:prstClr val="white"/>
                </a:solidFill>
                <a:effectLst/>
                <a:uLnTx/>
                <a:uFillTx/>
                <a:latin typeface="Open Sans Light"/>
                <a:ea typeface="+mn-ea"/>
                <a:cs typeface="+mn-cs"/>
              </a:rPr>
              <a:t> </a:t>
            </a:r>
          </a:p>
        </p:txBody>
      </p:sp>
      <p:sp>
        <p:nvSpPr>
          <p:cNvPr id="36" name="Chevron 25">
            <a:extLst>
              <a:ext uri="{FF2B5EF4-FFF2-40B4-BE49-F238E27FC236}">
                <a16:creationId xmlns:a16="http://schemas.microsoft.com/office/drawing/2014/main" id="{82A0802C-E406-4DC6-B032-A865E1553DAC}"/>
              </a:ext>
            </a:extLst>
          </p:cNvPr>
          <p:cNvSpPr/>
          <p:nvPr/>
        </p:nvSpPr>
        <p:spPr>
          <a:xfrm>
            <a:off x="1619672" y="2815638"/>
            <a:ext cx="2160000" cy="1440000"/>
          </a:xfrm>
          <a:prstGeom prst="chevron">
            <a:avLst>
              <a:gd name="adj" fmla="val 17785"/>
            </a:avLst>
          </a:prstGeom>
          <a:solidFill>
            <a:srgbClr val="6DC6CD"/>
          </a:solidFill>
          <a:ln>
            <a:noFill/>
          </a:ln>
          <a:effectLst/>
        </p:spPr>
        <p:txBody>
          <a:bodyPr spcFirstLastPara="0" vert="horz" wrap="square" lIns="449860" tIns="48006" rIns="353847" bIns="48006" numCol="1" spcCol="1270" anchor="ctr" anchorCtr="0">
            <a:noAutofit/>
          </a:bodyPr>
          <a:lstStyle/>
          <a:p>
            <a:pPr marL="0" marR="0" lvl="0" indent="0" algn="ctr" defTabSz="1600160" eaLnBrk="1" fontAlgn="auto" latinLnBrk="0" hangingPunct="1">
              <a:lnSpc>
                <a:spcPct val="90000"/>
              </a:lnSpc>
              <a:spcBef>
                <a:spcPts val="0"/>
              </a:spcBef>
              <a:spcAft>
                <a:spcPct val="35000"/>
              </a:spcAft>
              <a:buClrTx/>
              <a:buSzTx/>
              <a:buFontTx/>
              <a:buNone/>
              <a:tabLst/>
              <a:defRPr/>
            </a:pPr>
            <a:r>
              <a:rPr kumimoji="0" lang="en-US" sz="3600" b="0" i="0" u="none" strike="noStrike" kern="0" cap="none" spc="0" normalizeH="0" baseline="0" noProof="0">
                <a:ln>
                  <a:noFill/>
                </a:ln>
                <a:solidFill>
                  <a:prstClr val="white"/>
                </a:solidFill>
                <a:effectLst/>
                <a:uLnTx/>
                <a:uFillTx/>
                <a:latin typeface="Open Sans Light"/>
                <a:ea typeface="+mn-ea"/>
                <a:cs typeface="+mn-cs"/>
              </a:rPr>
              <a:t> </a:t>
            </a:r>
          </a:p>
        </p:txBody>
      </p:sp>
      <p:sp>
        <p:nvSpPr>
          <p:cNvPr id="37" name="TextBox 19">
            <a:extLst>
              <a:ext uri="{FF2B5EF4-FFF2-40B4-BE49-F238E27FC236}">
                <a16:creationId xmlns:a16="http://schemas.microsoft.com/office/drawing/2014/main" id="{C616B4B7-C741-4583-8BF0-A0AE19617AA4}"/>
              </a:ext>
            </a:extLst>
          </p:cNvPr>
          <p:cNvSpPr txBox="1"/>
          <p:nvPr/>
        </p:nvSpPr>
        <p:spPr>
          <a:xfrm>
            <a:off x="5619054" y="4340130"/>
            <a:ext cx="1977281" cy="2185214"/>
          </a:xfrm>
          <a:prstGeom prst="rect">
            <a:avLst/>
          </a:prstGeom>
          <a:noFill/>
        </p:spPr>
        <p:txBody>
          <a:bodyPr wrap="square" rtlCol="0">
            <a:spAutoFit/>
          </a:bodyPr>
          <a:lstStyle/>
          <a:p>
            <a:r>
              <a:rPr lang="fr-FR" sz="1600" dirty="0">
                <a:latin typeface="Arial" panose="020B0604020202020204" pitchFamily="34" charset="0"/>
                <a:ea typeface="Open Sans" panose="020B0606030504020204" pitchFamily="34" charset="0"/>
                <a:cs typeface="Arial" panose="020B0604020202020204" pitchFamily="34" charset="0"/>
              </a:rPr>
              <a:t>ECKERT</a:t>
            </a:r>
            <a:endParaRPr lang="fr-FR" dirty="0">
              <a:latin typeface="Arial" panose="020B0604020202020204" pitchFamily="34" charset="0"/>
              <a:ea typeface="Open Sans" panose="020B0606030504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Nouveaux moyens de recherche des bénéficiaires :</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Interrogation du notaire chargé de la succession de l’assuré</a:t>
            </a:r>
            <a:br>
              <a:rPr lang="fr-FR" sz="1200" dirty="0">
                <a:latin typeface="Arial" panose="020B0604020202020204" pitchFamily="34" charset="0"/>
                <a:cs typeface="Arial" panose="020B0604020202020204" pitchFamily="34" charset="0"/>
              </a:rPr>
            </a:br>
            <a:r>
              <a:rPr lang="fr-FR" sz="1200" dirty="0">
                <a:latin typeface="Arial" panose="020B0604020202020204" pitchFamily="34" charset="0"/>
                <a:cs typeface="Arial" panose="020B0604020202020204" pitchFamily="34" charset="0"/>
              </a:rPr>
              <a:t>- Demande à l’autorité compétente de la copie intégrale de l’acte de décès</a:t>
            </a:r>
            <a:r>
              <a:rPr lang="fr-FR" sz="1100" dirty="0">
                <a:latin typeface="Arial" panose="020B0604020202020204" pitchFamily="34" charset="0"/>
                <a:cs typeface="Arial" panose="020B0604020202020204" pitchFamily="34" charset="0"/>
              </a:rPr>
              <a:t>.</a:t>
            </a:r>
          </a:p>
        </p:txBody>
      </p:sp>
      <p:sp>
        <p:nvSpPr>
          <p:cNvPr id="38" name="TextBox 22">
            <a:extLst>
              <a:ext uri="{FF2B5EF4-FFF2-40B4-BE49-F238E27FC236}">
                <a16:creationId xmlns:a16="http://schemas.microsoft.com/office/drawing/2014/main" id="{AD40264B-1CB9-4B0D-AF89-96F755E048AC}"/>
              </a:ext>
            </a:extLst>
          </p:cNvPr>
          <p:cNvSpPr txBox="1"/>
          <p:nvPr/>
        </p:nvSpPr>
        <p:spPr>
          <a:xfrm>
            <a:off x="3707904" y="4340131"/>
            <a:ext cx="1600200" cy="126188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AGIRA 2</a:t>
            </a:r>
          </a:p>
          <a:p>
            <a:r>
              <a:rPr lang="fr-FR" sz="1200" dirty="0">
                <a:latin typeface="Arial" panose="020B0604020202020204" pitchFamily="34" charset="0"/>
                <a:cs typeface="Arial" panose="020B0604020202020204" pitchFamily="34" charset="0"/>
              </a:rPr>
              <a:t>Recherche active des bénéficiaires et obligation de consultation du RNIPP</a:t>
            </a:r>
          </a:p>
        </p:txBody>
      </p:sp>
      <p:sp>
        <p:nvSpPr>
          <p:cNvPr id="39" name="TextBox 26">
            <a:extLst>
              <a:ext uri="{FF2B5EF4-FFF2-40B4-BE49-F238E27FC236}">
                <a16:creationId xmlns:a16="http://schemas.microsoft.com/office/drawing/2014/main" id="{630B267D-0664-40D2-80F5-D00BDDA2C9C2}"/>
              </a:ext>
            </a:extLst>
          </p:cNvPr>
          <p:cNvSpPr txBox="1"/>
          <p:nvPr/>
        </p:nvSpPr>
        <p:spPr>
          <a:xfrm>
            <a:off x="1643809" y="4340130"/>
            <a:ext cx="1722792" cy="1231106"/>
          </a:xfrm>
          <a:prstGeom prst="rect">
            <a:avLst/>
          </a:prstGeom>
          <a:noFill/>
        </p:spPr>
        <p:txBody>
          <a:bodyPr wrap="square" rtlCol="0">
            <a:spAutoFit/>
          </a:bodyPr>
          <a:lstStyle/>
          <a:p>
            <a:pPr lvl="0" defTabSz="444500">
              <a:lnSpc>
                <a:spcPct val="90000"/>
              </a:lnSpc>
              <a:spcAft>
                <a:spcPct val="35000"/>
              </a:spcAft>
            </a:pPr>
            <a:r>
              <a:rPr lang="fr-FR" sz="1600" dirty="0">
                <a:latin typeface="Arial" panose="020B0604020202020204" pitchFamily="34" charset="0"/>
                <a:cs typeface="Arial" panose="020B0604020202020204" pitchFamily="34" charset="0"/>
              </a:rPr>
              <a:t>AGIRA 1</a:t>
            </a:r>
          </a:p>
          <a:p>
            <a:pPr marL="0" lvl="1" defTabSz="444500">
              <a:lnSpc>
                <a:spcPct val="90000"/>
              </a:lnSpc>
              <a:spcAft>
                <a:spcPct val="15000"/>
              </a:spcAft>
            </a:pPr>
            <a:r>
              <a:rPr lang="fr-FR" sz="1200" dirty="0">
                <a:latin typeface="Arial" panose="020B0604020202020204" pitchFamily="34" charset="0"/>
                <a:cs typeface="Arial" panose="020B0604020202020204" pitchFamily="34" charset="0"/>
              </a:rPr>
              <a:t>Simple obligation d’information du bénéficiaire d’un contrat d’assurance vie</a:t>
            </a:r>
          </a:p>
        </p:txBody>
      </p:sp>
      <p:sp>
        <p:nvSpPr>
          <p:cNvPr id="40" name="TextBox 19">
            <a:extLst>
              <a:ext uri="{FF2B5EF4-FFF2-40B4-BE49-F238E27FC236}">
                <a16:creationId xmlns:a16="http://schemas.microsoft.com/office/drawing/2014/main" id="{D1D21106-DBB9-48D9-8FD8-7EA920DAF104}"/>
              </a:ext>
            </a:extLst>
          </p:cNvPr>
          <p:cNvSpPr txBox="1"/>
          <p:nvPr/>
        </p:nvSpPr>
        <p:spPr>
          <a:xfrm>
            <a:off x="5785064" y="3120139"/>
            <a:ext cx="1600200" cy="830997"/>
          </a:xfrm>
          <a:prstGeom prst="rect">
            <a:avLst/>
          </a:prstGeom>
          <a:noFill/>
        </p:spPr>
        <p:txBody>
          <a:bodyPr wrap="square" rtlCol="0">
            <a:spAutoFit/>
          </a:bodyPr>
          <a:lstStyle/>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Loi n°2014-617 du 13 juin 2014</a:t>
            </a:r>
            <a:endParaRPr lang="fr-FR" sz="1100" b="1" dirty="0">
              <a:solidFill>
                <a:schemeClr val="bg1"/>
              </a:solidFill>
            </a:endParaRPr>
          </a:p>
        </p:txBody>
      </p:sp>
      <p:sp>
        <p:nvSpPr>
          <p:cNvPr id="41" name="TextBox 22">
            <a:extLst>
              <a:ext uri="{FF2B5EF4-FFF2-40B4-BE49-F238E27FC236}">
                <a16:creationId xmlns:a16="http://schemas.microsoft.com/office/drawing/2014/main" id="{2C98788C-8F0B-4600-9B28-76E47A66CA59}"/>
              </a:ext>
            </a:extLst>
          </p:cNvPr>
          <p:cNvSpPr txBox="1"/>
          <p:nvPr/>
        </p:nvSpPr>
        <p:spPr>
          <a:xfrm>
            <a:off x="3925722" y="2997029"/>
            <a:ext cx="1600200" cy="1077218"/>
          </a:xfrm>
          <a:prstGeom prst="rect">
            <a:avLst/>
          </a:prstGeom>
          <a:noFill/>
        </p:spPr>
        <p:txBody>
          <a:bodyPr wrap="square" rtlCol="0">
            <a:spAutoFit/>
          </a:bodyPr>
          <a:lstStyle/>
          <a:p>
            <a:r>
              <a:rPr lang="fr-FR" sz="1600" b="1" dirty="0">
                <a:solidFill>
                  <a:schemeClr val="bg1"/>
                </a:solidFill>
                <a:latin typeface="Arial" panose="020B0604020202020204" pitchFamily="34" charset="0"/>
                <a:cs typeface="Arial" panose="020B0604020202020204" pitchFamily="34" charset="0"/>
              </a:rPr>
              <a:t>Loi n°2007-1775 du 17 décembre 2007</a:t>
            </a:r>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26">
            <a:extLst>
              <a:ext uri="{FF2B5EF4-FFF2-40B4-BE49-F238E27FC236}">
                <a16:creationId xmlns:a16="http://schemas.microsoft.com/office/drawing/2014/main" id="{0AF2F783-404B-4077-8F4D-590DF0E3B799}"/>
              </a:ext>
            </a:extLst>
          </p:cNvPr>
          <p:cNvSpPr txBox="1"/>
          <p:nvPr/>
        </p:nvSpPr>
        <p:spPr>
          <a:xfrm>
            <a:off x="1851724" y="3162189"/>
            <a:ext cx="1722792" cy="757130"/>
          </a:xfrm>
          <a:prstGeom prst="rect">
            <a:avLst/>
          </a:prstGeom>
          <a:noFill/>
        </p:spPr>
        <p:txBody>
          <a:bodyPr wrap="square" rtlCol="0">
            <a:spAutoFit/>
          </a:bodyPr>
          <a:lstStyle/>
          <a:p>
            <a:pPr lvl="0" defTabSz="444500">
              <a:lnSpc>
                <a:spcPct val="90000"/>
              </a:lnSpc>
              <a:spcAft>
                <a:spcPct val="35000"/>
              </a:spcAft>
            </a:pPr>
            <a:r>
              <a:rPr lang="fr-FR" sz="1600" b="1" dirty="0">
                <a:solidFill>
                  <a:schemeClr val="bg1"/>
                </a:solidFill>
                <a:latin typeface="Arial" panose="020B0604020202020204" pitchFamily="34" charset="0"/>
                <a:cs typeface="Arial" panose="020B0604020202020204" pitchFamily="34" charset="0"/>
              </a:rPr>
              <a:t>Loi n°2005-1564 du 15 décembre 2005</a:t>
            </a:r>
          </a:p>
        </p:txBody>
      </p:sp>
      <p:sp>
        <p:nvSpPr>
          <p:cNvPr id="43" name="Espace réservé du contenu 66">
            <a:extLst>
              <a:ext uri="{FF2B5EF4-FFF2-40B4-BE49-F238E27FC236}">
                <a16:creationId xmlns:a16="http://schemas.microsoft.com/office/drawing/2014/main" id="{DCBD6788-385C-41F9-86B0-BCA38E65668D}"/>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 dispositif légal</a:t>
            </a:r>
          </a:p>
        </p:txBody>
      </p:sp>
    </p:spTree>
    <p:extLst>
      <p:ext uri="{BB962C8B-B14F-4D97-AF65-F5344CB8AC3E}">
        <p14:creationId xmlns:p14="http://schemas.microsoft.com/office/powerpoint/2010/main" val="12902003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500"/>
                                </p:stCondLst>
                                <p:childTnLst>
                                  <p:par>
                                    <p:cTn id="13" presetID="2" presetClass="entr" presetSubtype="8" fill="hold" grpId="0" nodeType="afterEffect" p14:presetBounceEnd="55556">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14:bounceEnd="55556">
                                          <p:cBhvr additive="base">
                                            <p:cTn id="15" dur="900" fill="hold"/>
                                            <p:tgtEl>
                                              <p:spTgt spid="36"/>
                                            </p:tgtEl>
                                            <p:attrNameLst>
                                              <p:attrName>ppt_x</p:attrName>
                                            </p:attrNameLst>
                                          </p:cBhvr>
                                          <p:tavLst>
                                            <p:tav tm="0">
                                              <p:val>
                                                <p:strVal val="0-#ppt_w/2"/>
                                              </p:val>
                                            </p:tav>
                                            <p:tav tm="100000">
                                              <p:val>
                                                <p:strVal val="#ppt_x"/>
                                              </p:val>
                                            </p:tav>
                                          </p:tavLst>
                                        </p:anim>
                                        <p:anim calcmode="lin" valueType="num" p14:bounceEnd="55556">
                                          <p:cBhvr additive="base">
                                            <p:cTn id="16" dur="9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55556">
                                      <p:stCondLst>
                                        <p:cond delay="200"/>
                                      </p:stCondLst>
                                      <p:childTnLst>
                                        <p:set>
                                          <p:cBhvr>
                                            <p:cTn id="18" dur="1" fill="hold">
                                              <p:stCondLst>
                                                <p:cond delay="0"/>
                                              </p:stCondLst>
                                            </p:cTn>
                                            <p:tgtEl>
                                              <p:spTgt spid="35"/>
                                            </p:tgtEl>
                                            <p:attrNameLst>
                                              <p:attrName>style.visibility</p:attrName>
                                            </p:attrNameLst>
                                          </p:cBhvr>
                                          <p:to>
                                            <p:strVal val="visible"/>
                                          </p:to>
                                        </p:set>
                                        <p:anim calcmode="lin" valueType="num" p14:bounceEnd="55556">
                                          <p:cBhvr additive="base">
                                            <p:cTn id="19" dur="1100" fill="hold"/>
                                            <p:tgtEl>
                                              <p:spTgt spid="35"/>
                                            </p:tgtEl>
                                            <p:attrNameLst>
                                              <p:attrName>ppt_x</p:attrName>
                                            </p:attrNameLst>
                                          </p:cBhvr>
                                          <p:tavLst>
                                            <p:tav tm="0">
                                              <p:val>
                                                <p:strVal val="0-#ppt_w/2"/>
                                              </p:val>
                                            </p:tav>
                                            <p:tav tm="100000">
                                              <p:val>
                                                <p:strVal val="#ppt_x"/>
                                              </p:val>
                                            </p:tav>
                                          </p:tavLst>
                                        </p:anim>
                                        <p:anim calcmode="lin" valueType="num" p14:bounceEnd="55556">
                                          <p:cBhvr additive="base">
                                            <p:cTn id="20" dur="11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55556">
                                      <p:stCondLst>
                                        <p:cond delay="400"/>
                                      </p:stCondLst>
                                      <p:childTnLst>
                                        <p:set>
                                          <p:cBhvr>
                                            <p:cTn id="22" dur="1" fill="hold">
                                              <p:stCondLst>
                                                <p:cond delay="0"/>
                                              </p:stCondLst>
                                            </p:cTn>
                                            <p:tgtEl>
                                              <p:spTgt spid="34"/>
                                            </p:tgtEl>
                                            <p:attrNameLst>
                                              <p:attrName>style.visibility</p:attrName>
                                            </p:attrNameLst>
                                          </p:cBhvr>
                                          <p:to>
                                            <p:strVal val="visible"/>
                                          </p:to>
                                        </p:set>
                                        <p:anim calcmode="lin" valueType="num" p14:bounceEnd="55556">
                                          <p:cBhvr additive="base">
                                            <p:cTn id="23" dur="1300" fill="hold"/>
                                            <p:tgtEl>
                                              <p:spTgt spid="34"/>
                                            </p:tgtEl>
                                            <p:attrNameLst>
                                              <p:attrName>ppt_x</p:attrName>
                                            </p:attrNameLst>
                                          </p:cBhvr>
                                          <p:tavLst>
                                            <p:tav tm="0">
                                              <p:val>
                                                <p:strVal val="0-#ppt_w/2"/>
                                              </p:val>
                                            </p:tav>
                                            <p:tav tm="100000">
                                              <p:val>
                                                <p:strVal val="#ppt_x"/>
                                              </p:val>
                                            </p:tav>
                                          </p:tavLst>
                                        </p:anim>
                                        <p:anim calcmode="lin" valueType="num" p14:bounceEnd="55556">
                                          <p:cBhvr additive="base">
                                            <p:cTn id="24" dur="1300" fill="hold"/>
                                            <p:tgtEl>
                                              <p:spTgt spid="34"/>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6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300"/>
                                            <p:tgtEl>
                                              <p:spTgt spid="39"/>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300"/>
                                            <p:tgtEl>
                                              <p:spTgt spid="38"/>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300"/>
                                            <p:tgtEl>
                                              <p:spTgt spid="37"/>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300"/>
                                            <p:tgtEl>
                                              <p:spTgt spid="4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300"/>
                                            <p:tgtEl>
                                              <p:spTgt spid="41"/>
                                            </p:tgtEl>
                                          </p:cBhvr>
                                        </p:animEffect>
                                      </p:childTnLst>
                                    </p:cTn>
                                  </p:par>
                                  <p:par>
                                    <p:cTn id="40" presetID="10" presetClass="entr" presetSubtype="0" fill="hold" grpId="0" nodeType="withEffect">
                                      <p:stCondLst>
                                        <p:cond delay="14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5" grpId="0" animBg="1"/>
          <p:bldP spid="36" grpId="0" animBg="1"/>
          <p:bldP spid="37" grpId="0"/>
          <p:bldP spid="38" grpId="0"/>
          <p:bldP spid="39" grpId="0"/>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900" fill="hold"/>
                                            <p:tgtEl>
                                              <p:spTgt spid="36"/>
                                            </p:tgtEl>
                                            <p:attrNameLst>
                                              <p:attrName>ppt_x</p:attrName>
                                            </p:attrNameLst>
                                          </p:cBhvr>
                                          <p:tavLst>
                                            <p:tav tm="0">
                                              <p:val>
                                                <p:strVal val="0-#ppt_w/2"/>
                                              </p:val>
                                            </p:tav>
                                            <p:tav tm="100000">
                                              <p:val>
                                                <p:strVal val="#ppt_x"/>
                                              </p:val>
                                            </p:tav>
                                          </p:tavLst>
                                        </p:anim>
                                        <p:anim calcmode="lin" valueType="num">
                                          <p:cBhvr additive="base">
                                            <p:cTn id="16" dur="9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100" fill="hold"/>
                                            <p:tgtEl>
                                              <p:spTgt spid="35"/>
                                            </p:tgtEl>
                                            <p:attrNameLst>
                                              <p:attrName>ppt_x</p:attrName>
                                            </p:attrNameLst>
                                          </p:cBhvr>
                                          <p:tavLst>
                                            <p:tav tm="0">
                                              <p:val>
                                                <p:strVal val="0-#ppt_w/2"/>
                                              </p:val>
                                            </p:tav>
                                            <p:tav tm="100000">
                                              <p:val>
                                                <p:strVal val="#ppt_x"/>
                                              </p:val>
                                            </p:tav>
                                          </p:tavLst>
                                        </p:anim>
                                        <p:anim calcmode="lin" valueType="num">
                                          <p:cBhvr additive="base">
                                            <p:cTn id="20" dur="11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300" fill="hold"/>
                                            <p:tgtEl>
                                              <p:spTgt spid="34"/>
                                            </p:tgtEl>
                                            <p:attrNameLst>
                                              <p:attrName>ppt_x</p:attrName>
                                            </p:attrNameLst>
                                          </p:cBhvr>
                                          <p:tavLst>
                                            <p:tav tm="0">
                                              <p:val>
                                                <p:strVal val="0-#ppt_w/2"/>
                                              </p:val>
                                            </p:tav>
                                            <p:tav tm="100000">
                                              <p:val>
                                                <p:strVal val="#ppt_x"/>
                                              </p:val>
                                            </p:tav>
                                          </p:tavLst>
                                        </p:anim>
                                        <p:anim calcmode="lin" valueType="num">
                                          <p:cBhvr additive="base">
                                            <p:cTn id="24" dur="1300" fill="hold"/>
                                            <p:tgtEl>
                                              <p:spTgt spid="34"/>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6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300"/>
                                            <p:tgtEl>
                                              <p:spTgt spid="39"/>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300"/>
                                            <p:tgtEl>
                                              <p:spTgt spid="38"/>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300"/>
                                            <p:tgtEl>
                                              <p:spTgt spid="37"/>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300"/>
                                            <p:tgtEl>
                                              <p:spTgt spid="42"/>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300"/>
                                            <p:tgtEl>
                                              <p:spTgt spid="41"/>
                                            </p:tgtEl>
                                          </p:cBhvr>
                                        </p:animEffect>
                                      </p:childTnLst>
                                    </p:cTn>
                                  </p:par>
                                  <p:par>
                                    <p:cTn id="40" presetID="10" presetClass="entr" presetSubtype="0" fill="hold" grpId="0" nodeType="withEffect">
                                      <p:stCondLst>
                                        <p:cond delay="14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5" grpId="0" animBg="1"/>
          <p:bldP spid="36" grpId="0" animBg="1"/>
          <p:bldP spid="37" grpId="0"/>
          <p:bldP spid="38" grpId="0"/>
          <p:bldP spid="39" grpId="0"/>
          <p:bldP spid="40" grpId="0"/>
          <p:bldP spid="41" grpId="0"/>
          <p:bldP spid="4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E8FCE8C-3918-433F-BDE3-FB2B2B147DD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5" name="Groupe 4">
              <a:extLst>
                <a:ext uri="{FF2B5EF4-FFF2-40B4-BE49-F238E27FC236}">
                  <a16:creationId xmlns:a16="http://schemas.microsoft.com/office/drawing/2014/main" id="{51AF9A08-974D-49FA-AB58-6CCF8D98C351}"/>
                </a:ext>
              </a:extLst>
            </p:cNvPr>
            <p:cNvGrpSpPr/>
            <p:nvPr/>
          </p:nvGrpSpPr>
          <p:grpSpPr>
            <a:xfrm>
              <a:off x="4198847" y="977300"/>
              <a:ext cx="3613983" cy="487232"/>
              <a:chOff x="4181163" y="436473"/>
              <a:chExt cx="3613983" cy="487232"/>
            </a:xfrm>
            <a:grpFill/>
          </p:grpSpPr>
          <p:sp>
            <p:nvSpPr>
              <p:cNvPr id="9" name="Rectangle 8">
                <a:extLst>
                  <a:ext uri="{FF2B5EF4-FFF2-40B4-BE49-F238E27FC236}">
                    <a16:creationId xmlns:a16="http://schemas.microsoft.com/office/drawing/2014/main" id="{DFDE792C-C305-437F-83E0-6130EC5894B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52495E20-CDD6-4CAB-AB63-54720650DD2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e 5">
              <a:extLst>
                <a:ext uri="{FF2B5EF4-FFF2-40B4-BE49-F238E27FC236}">
                  <a16:creationId xmlns:a16="http://schemas.microsoft.com/office/drawing/2014/main" id="{6A2ADC2F-1650-4595-9BC2-1AF4E1DD6006}"/>
                </a:ext>
              </a:extLst>
            </p:cNvPr>
            <p:cNvGrpSpPr/>
            <p:nvPr/>
          </p:nvGrpSpPr>
          <p:grpSpPr>
            <a:xfrm>
              <a:off x="4036988" y="458401"/>
              <a:ext cx="3775842" cy="439004"/>
              <a:chOff x="4276371" y="869758"/>
              <a:chExt cx="3775842" cy="439004"/>
            </a:xfrm>
            <a:grpFill/>
          </p:grpSpPr>
          <p:sp>
            <p:nvSpPr>
              <p:cNvPr id="7" name="Rectangle 6">
                <a:extLst>
                  <a:ext uri="{FF2B5EF4-FFF2-40B4-BE49-F238E27FC236}">
                    <a16:creationId xmlns:a16="http://schemas.microsoft.com/office/drawing/2014/main" id="{3BB3477A-C887-4600-9C68-6FB2AB13BC3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rapèze 7">
                <a:extLst>
                  <a:ext uri="{FF2B5EF4-FFF2-40B4-BE49-F238E27FC236}">
                    <a16:creationId xmlns:a16="http://schemas.microsoft.com/office/drawing/2014/main" id="{53FF7756-7CFD-4D69-B6C2-156969B5B3F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1" name="Espace réservé du contenu 66">
            <a:extLst>
              <a:ext uri="{FF2B5EF4-FFF2-40B4-BE49-F238E27FC236}">
                <a16:creationId xmlns:a16="http://schemas.microsoft.com/office/drawing/2014/main" id="{0E3D4F05-0214-4BAD-8DFD-F975DA35CAF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 Le cadre règlementaire applicable aux clauses bénéficiaires</a:t>
            </a:r>
          </a:p>
        </p:txBody>
      </p:sp>
      <p:sp>
        <p:nvSpPr>
          <p:cNvPr id="14" name="Rectangle à coins arrondis 14">
            <a:extLst>
              <a:ext uri="{FF2B5EF4-FFF2-40B4-BE49-F238E27FC236}">
                <a16:creationId xmlns:a16="http://schemas.microsoft.com/office/drawing/2014/main" id="{24ED3F17-8AD1-4FFB-B3B3-8B412DDCC8BA}"/>
              </a:ext>
            </a:extLst>
          </p:cNvPr>
          <p:cNvSpPr/>
          <p:nvPr/>
        </p:nvSpPr>
        <p:spPr>
          <a:xfrm>
            <a:off x="404765" y="918570"/>
            <a:ext cx="4527275" cy="854246"/>
          </a:xfrm>
          <a:prstGeom prst="roundRect">
            <a:avLst/>
          </a:prstGeom>
          <a:solidFill>
            <a:srgbClr val="1EBCB4"/>
          </a:solidFill>
          <a:ln w="9525" cap="flat" cmpd="sng" algn="ctr">
            <a:noFill/>
            <a:prstDash val="solid"/>
          </a:ln>
          <a:effectLst/>
        </p:spPr>
        <p:txBody>
          <a:bodyPr wrap="square" lIns="90000" tIns="108000" bIns="10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rPr>
              <a:t>Article</a:t>
            </a: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 L. 132-9-1 Code des assurances</a:t>
            </a:r>
            <a:b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br>
            <a:r>
              <a:rPr kumimoji="0" lang="fr-FR" b="1" i="0" u="none" strike="noStrike" kern="0" cap="none" spc="0" normalizeH="0" noProof="0" dirty="0">
                <a:ln>
                  <a:noFill/>
                </a:ln>
                <a:solidFill>
                  <a:srgbClr val="FFFFFF"/>
                </a:solidFill>
                <a:uLnTx/>
                <a:uFillTx/>
                <a:latin typeface="Arial" panose="020B0604020202020204" pitchFamily="34" charset="0"/>
                <a:ea typeface="+mn-ea"/>
                <a:cs typeface="Arial" panose="020B0604020202020204" pitchFamily="34" charset="0"/>
              </a:rPr>
              <a:t>Article L. 223-10-1 Code de la mutualité</a:t>
            </a:r>
            <a:endPar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endParaRPr>
          </a:p>
        </p:txBody>
      </p:sp>
      <p:sp>
        <p:nvSpPr>
          <p:cNvPr id="24" name="Sous-titre 2">
            <a:extLst>
              <a:ext uri="{FF2B5EF4-FFF2-40B4-BE49-F238E27FC236}">
                <a16:creationId xmlns:a16="http://schemas.microsoft.com/office/drawing/2014/main" id="{0F74E19C-E895-4B3C-9FF3-8C68A362C5FC}"/>
              </a:ext>
            </a:extLst>
          </p:cNvPr>
          <p:cNvSpPr>
            <a:spLocks noGrp="1"/>
          </p:cNvSpPr>
          <p:nvPr>
            <p:ph type="subTitle" idx="1"/>
          </p:nvPr>
        </p:nvSpPr>
        <p:spPr>
          <a:xfrm>
            <a:off x="179511" y="1988840"/>
            <a:ext cx="8784977" cy="4725144"/>
          </a:xfrm>
        </p:spPr>
        <p:txBody>
          <a:bodyPr>
            <a:normAutofit fontScale="92500" lnSpcReduction="20000"/>
          </a:bodyPr>
          <a:lstStyle/>
          <a:p>
            <a:pPr marL="342900" indent="-342900" algn="just">
              <a:lnSpc>
                <a:spcPct val="150000"/>
              </a:lnSpc>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Obligation d’information de l’assureur sur les conséquences de la désignation du bénéficiaire : </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Arrêté 9 février 2006 : Obligation d’information valablement remplie lorsque l’attention du souscripteur est attirée sur le fait que la désignation devient irrévocable en cas d’acceptation par le bénéficiaire.</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Précision sur les conséquences par la loi de 2007 : après acceptation, le souscripteur ne peut plus exercer sa faculté de rachat ou obtenir une avance sans autorisation du bénéficiaire.</a:t>
            </a:r>
          </a:p>
          <a:p>
            <a:pPr marL="742950" lvl="1" indent="-285750" algn="just">
              <a:lnSpc>
                <a:spcPct val="150000"/>
              </a:lnSpc>
              <a:buFontTx/>
              <a:buChar char="-"/>
            </a:pPr>
            <a:r>
              <a:rPr lang="fr-FR" dirty="0">
                <a:solidFill>
                  <a:schemeClr val="tx2"/>
                </a:solidFill>
                <a:latin typeface="Arial" panose="020B0604020202020204" pitchFamily="34" charset="0"/>
                <a:cs typeface="Arial" panose="020B0604020202020204" pitchFamily="34" charset="0"/>
              </a:rPr>
              <a:t>Depuis 2007, importance de l’obligation d’information relativisée : </a:t>
            </a:r>
            <a:r>
              <a:rPr lang="fr-FR" b="1" dirty="0">
                <a:solidFill>
                  <a:schemeClr val="tx2"/>
                </a:solidFill>
                <a:latin typeface="Arial" panose="020B0604020202020204" pitchFamily="34" charset="0"/>
                <a:cs typeface="Arial" panose="020B0604020202020204" pitchFamily="34" charset="0"/>
              </a:rPr>
              <a:t>consentement</a:t>
            </a:r>
            <a:r>
              <a:rPr lang="fr-FR" dirty="0">
                <a:solidFill>
                  <a:schemeClr val="tx2"/>
                </a:solidFill>
                <a:latin typeface="Arial" panose="020B0604020202020204" pitchFamily="34" charset="0"/>
                <a:cs typeface="Arial" panose="020B0604020202020204" pitchFamily="34" charset="0"/>
              </a:rPr>
              <a:t> du souscripteur requis pour l’acceptation du bénéfice.</a:t>
            </a:r>
          </a:p>
          <a:p>
            <a:pPr marL="342900" indent="-342900" algn="just">
              <a:lnSpc>
                <a:spcPct val="150000"/>
              </a:lnSpc>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Obligation d’information de l’assureur sur les modalités de désignation du bénéficiaire</a:t>
            </a:r>
          </a:p>
        </p:txBody>
      </p:sp>
      <p:sp>
        <p:nvSpPr>
          <p:cNvPr id="26" name="Espace réservé du contenu 66">
            <a:extLst>
              <a:ext uri="{FF2B5EF4-FFF2-40B4-BE49-F238E27FC236}">
                <a16:creationId xmlns:a16="http://schemas.microsoft.com/office/drawing/2014/main" id="{AF00E1D9-01B7-476D-9262-9A68E380F636}"/>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 dispositif légal</a:t>
            </a:r>
          </a:p>
        </p:txBody>
      </p:sp>
    </p:spTree>
    <p:extLst>
      <p:ext uri="{BB962C8B-B14F-4D97-AF65-F5344CB8AC3E}">
        <p14:creationId xmlns:p14="http://schemas.microsoft.com/office/powerpoint/2010/main" val="316904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E8FCE8C-3918-433F-BDE3-FB2B2B147DD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5" name="Groupe 4">
              <a:extLst>
                <a:ext uri="{FF2B5EF4-FFF2-40B4-BE49-F238E27FC236}">
                  <a16:creationId xmlns:a16="http://schemas.microsoft.com/office/drawing/2014/main" id="{51AF9A08-974D-49FA-AB58-6CCF8D98C351}"/>
                </a:ext>
              </a:extLst>
            </p:cNvPr>
            <p:cNvGrpSpPr/>
            <p:nvPr/>
          </p:nvGrpSpPr>
          <p:grpSpPr>
            <a:xfrm>
              <a:off x="4198847" y="977300"/>
              <a:ext cx="3613983" cy="487232"/>
              <a:chOff x="4181163" y="436473"/>
              <a:chExt cx="3613983" cy="487232"/>
            </a:xfrm>
            <a:grpFill/>
          </p:grpSpPr>
          <p:sp>
            <p:nvSpPr>
              <p:cNvPr id="9" name="Rectangle 8">
                <a:extLst>
                  <a:ext uri="{FF2B5EF4-FFF2-40B4-BE49-F238E27FC236}">
                    <a16:creationId xmlns:a16="http://schemas.microsoft.com/office/drawing/2014/main" id="{DFDE792C-C305-437F-83E0-6130EC5894B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52495E20-CDD6-4CAB-AB63-54720650DD2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e 5">
              <a:extLst>
                <a:ext uri="{FF2B5EF4-FFF2-40B4-BE49-F238E27FC236}">
                  <a16:creationId xmlns:a16="http://schemas.microsoft.com/office/drawing/2014/main" id="{6A2ADC2F-1650-4595-9BC2-1AF4E1DD6006}"/>
                </a:ext>
              </a:extLst>
            </p:cNvPr>
            <p:cNvGrpSpPr/>
            <p:nvPr/>
          </p:nvGrpSpPr>
          <p:grpSpPr>
            <a:xfrm>
              <a:off x="4036988" y="458401"/>
              <a:ext cx="3775842" cy="439004"/>
              <a:chOff x="4276371" y="869758"/>
              <a:chExt cx="3775842" cy="439004"/>
            </a:xfrm>
            <a:grpFill/>
          </p:grpSpPr>
          <p:sp>
            <p:nvSpPr>
              <p:cNvPr id="7" name="Rectangle 6">
                <a:extLst>
                  <a:ext uri="{FF2B5EF4-FFF2-40B4-BE49-F238E27FC236}">
                    <a16:creationId xmlns:a16="http://schemas.microsoft.com/office/drawing/2014/main" id="{3BB3477A-C887-4600-9C68-6FB2AB13BC3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rapèze 7">
                <a:extLst>
                  <a:ext uri="{FF2B5EF4-FFF2-40B4-BE49-F238E27FC236}">
                    <a16:creationId xmlns:a16="http://schemas.microsoft.com/office/drawing/2014/main" id="{53FF7756-7CFD-4D69-B6C2-156969B5B3F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1" name="Espace réservé du contenu 66">
            <a:extLst>
              <a:ext uri="{FF2B5EF4-FFF2-40B4-BE49-F238E27FC236}">
                <a16:creationId xmlns:a16="http://schemas.microsoft.com/office/drawing/2014/main" id="{0E3D4F05-0214-4BAD-8DFD-F975DA35CAF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 Le cadre règlementaire applicable aux clauses bénéficiaires</a:t>
            </a:r>
          </a:p>
        </p:txBody>
      </p:sp>
      <p:sp>
        <p:nvSpPr>
          <p:cNvPr id="12" name="Espace réservé du contenu 66">
            <a:extLst>
              <a:ext uri="{FF2B5EF4-FFF2-40B4-BE49-F238E27FC236}">
                <a16:creationId xmlns:a16="http://schemas.microsoft.com/office/drawing/2014/main" id="{DD45726F-62EE-4B78-896D-AD229A3B4BC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Les rapports et sources officielles</a:t>
            </a:r>
          </a:p>
        </p:txBody>
      </p:sp>
      <p:sp>
        <p:nvSpPr>
          <p:cNvPr id="14" name="Rectangle à coins arrondis 14">
            <a:extLst>
              <a:ext uri="{FF2B5EF4-FFF2-40B4-BE49-F238E27FC236}">
                <a16:creationId xmlns:a16="http://schemas.microsoft.com/office/drawing/2014/main" id="{24ED3F17-8AD1-4FFB-B3B3-8B412DDCC8BA}"/>
              </a:ext>
            </a:extLst>
          </p:cNvPr>
          <p:cNvSpPr/>
          <p:nvPr/>
        </p:nvSpPr>
        <p:spPr>
          <a:xfrm>
            <a:off x="404765" y="918570"/>
            <a:ext cx="4527275" cy="854246"/>
          </a:xfrm>
          <a:prstGeom prst="roundRect">
            <a:avLst/>
          </a:prstGeom>
          <a:solidFill>
            <a:srgbClr val="1EBCB4"/>
          </a:solidFill>
          <a:ln w="9525" cap="flat" cmpd="sng" algn="ctr">
            <a:noFill/>
            <a:prstDash val="solid"/>
          </a:ln>
          <a:effectLst/>
        </p:spPr>
        <p:txBody>
          <a:bodyPr wrap="square" lIns="90000" tIns="108000" bIns="10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rPr>
              <a:t>Rapport de l’ACPR au Parlement du 28 </a:t>
            </a:r>
            <a:r>
              <a:rPr kumimoji="0" lang="fr-FR" b="1" i="0" u="none" strike="noStrike" kern="0" cap="none" spc="0" normalizeH="0" baseline="0" noProof="0" dirty="0" err="1">
                <a:ln>
                  <a:noFill/>
                </a:ln>
                <a:solidFill>
                  <a:srgbClr val="FFFFFF"/>
                </a:solidFill>
                <a:uLnTx/>
                <a:uFillTx/>
                <a:latin typeface="Arial" panose="020B0604020202020204" pitchFamily="34" charset="0"/>
                <a:ea typeface="+mn-ea"/>
                <a:cs typeface="Arial" panose="020B0604020202020204" pitchFamily="34" charset="0"/>
              </a:rPr>
              <a:t>avri</a:t>
            </a:r>
            <a:r>
              <a:rPr lang="fr-FR" b="1" kern="0" dirty="0">
                <a:solidFill>
                  <a:srgbClr val="FFFFFF"/>
                </a:solidFill>
                <a:latin typeface="Arial" panose="020B0604020202020204" pitchFamily="34" charset="0"/>
                <a:cs typeface="Arial" panose="020B0604020202020204" pitchFamily="34" charset="0"/>
              </a:rPr>
              <a:t>l 2016</a:t>
            </a:r>
            <a:endPar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endParaRPr>
          </a:p>
        </p:txBody>
      </p:sp>
      <p:sp>
        <p:nvSpPr>
          <p:cNvPr id="24" name="Sous-titre 2">
            <a:extLst>
              <a:ext uri="{FF2B5EF4-FFF2-40B4-BE49-F238E27FC236}">
                <a16:creationId xmlns:a16="http://schemas.microsoft.com/office/drawing/2014/main" id="{0F74E19C-E895-4B3C-9FF3-8C68A362C5FC}"/>
              </a:ext>
            </a:extLst>
          </p:cNvPr>
          <p:cNvSpPr>
            <a:spLocks noGrp="1"/>
          </p:cNvSpPr>
          <p:nvPr>
            <p:ph type="subTitle" idx="1"/>
          </p:nvPr>
        </p:nvSpPr>
        <p:spPr>
          <a:xfrm>
            <a:off x="179511" y="1988840"/>
            <a:ext cx="8784977" cy="3600400"/>
          </a:xfrm>
        </p:spPr>
        <p:txBody>
          <a:bodyPr>
            <a:normAutofit/>
          </a:bodyPr>
          <a:lstStyle/>
          <a:p>
            <a:pPr marL="342900" indent="-342900" algn="just">
              <a:lnSpc>
                <a:spcPct val="150000"/>
              </a:lnSpc>
              <a:buFont typeface="Wingdings" panose="05000000000000000000" pitchFamily="2" charset="2"/>
              <a:buChar char="Ø"/>
            </a:pPr>
            <a:r>
              <a:rPr lang="fr-FR" dirty="0">
                <a:solidFill>
                  <a:schemeClr val="tx2"/>
                </a:solidFill>
                <a:latin typeface="Arial" panose="020B0604020202020204" pitchFamily="34" charset="0"/>
                <a:cs typeface="Arial" panose="020B0604020202020204" pitchFamily="34" charset="0"/>
              </a:rPr>
              <a:t>Obligation de conseil de l’assureur </a:t>
            </a:r>
          </a:p>
          <a:p>
            <a:pPr marL="285750" indent="-285750" algn="just">
              <a:lnSpc>
                <a:spcPct val="150000"/>
              </a:lnSpc>
              <a:buFontTx/>
              <a:buChar char="-"/>
              <a:defRPr/>
            </a:pPr>
            <a:r>
              <a:rPr lang="fr-FR" sz="1700" dirty="0">
                <a:solidFill>
                  <a:schemeClr val="accent1"/>
                </a:solidFill>
                <a:latin typeface="Arial" panose="020B0604020202020204" pitchFamily="34" charset="0"/>
                <a:cs typeface="Arial" panose="020B0604020202020204" pitchFamily="34" charset="0"/>
              </a:rPr>
              <a:t>Les contrôles de l’ACPR ont mis en évidence, à de nombreuses reprises, un </a:t>
            </a:r>
            <a:r>
              <a:rPr lang="fr-FR" sz="1700" b="1" dirty="0">
                <a:solidFill>
                  <a:schemeClr val="accent1"/>
                </a:solidFill>
                <a:latin typeface="Arial" panose="020B0604020202020204" pitchFamily="34" charset="0"/>
                <a:cs typeface="Arial" panose="020B0604020202020204" pitchFamily="34" charset="0"/>
              </a:rPr>
              <a:t>manquement de l’assureur à son devoir de conseil</a:t>
            </a:r>
            <a:r>
              <a:rPr lang="fr-FR" sz="1700" dirty="0">
                <a:solidFill>
                  <a:schemeClr val="accent1"/>
                </a:solidFill>
                <a:latin typeface="Arial" panose="020B0604020202020204" pitchFamily="34" charset="0"/>
                <a:cs typeface="Arial" panose="020B0604020202020204" pitchFamily="34" charset="0"/>
              </a:rPr>
              <a:t> sur la </a:t>
            </a:r>
            <a:r>
              <a:rPr lang="fr-FR" sz="1700" u="sng" dirty="0">
                <a:solidFill>
                  <a:schemeClr val="accent1"/>
                </a:solidFill>
                <a:latin typeface="Arial" panose="020B0604020202020204" pitchFamily="34" charset="0"/>
                <a:cs typeface="Arial" panose="020B0604020202020204" pitchFamily="34" charset="0"/>
              </a:rPr>
              <a:t>rédaction</a:t>
            </a:r>
            <a:r>
              <a:rPr lang="fr-FR" sz="1700" dirty="0">
                <a:solidFill>
                  <a:schemeClr val="accent1"/>
                </a:solidFill>
                <a:latin typeface="Arial" panose="020B0604020202020204" pitchFamily="34" charset="0"/>
                <a:cs typeface="Arial" panose="020B0604020202020204" pitchFamily="34" charset="0"/>
              </a:rPr>
              <a:t> et l’</a:t>
            </a:r>
            <a:r>
              <a:rPr lang="fr-FR" sz="1700" u="sng" dirty="0">
                <a:solidFill>
                  <a:schemeClr val="accent1"/>
                </a:solidFill>
                <a:latin typeface="Arial" panose="020B0604020202020204" pitchFamily="34" charset="0"/>
                <a:cs typeface="Arial" panose="020B0604020202020204" pitchFamily="34" charset="0"/>
              </a:rPr>
              <a:t>actualisation</a:t>
            </a:r>
            <a:r>
              <a:rPr lang="fr-FR" sz="1700" dirty="0">
                <a:solidFill>
                  <a:schemeClr val="accent1"/>
                </a:solidFill>
                <a:latin typeface="Arial" panose="020B0604020202020204" pitchFamily="34" charset="0"/>
                <a:cs typeface="Arial" panose="020B0604020202020204" pitchFamily="34" charset="0"/>
              </a:rPr>
              <a:t> de la clause bénéficiaire des clients. </a:t>
            </a:r>
            <a:endParaRPr lang="fr-FR" sz="1700" i="1" dirty="0">
              <a:solidFill>
                <a:schemeClr val="accent1"/>
              </a:solidFill>
              <a:latin typeface="Arial" panose="020B0604020202020204" pitchFamily="34" charset="0"/>
              <a:cs typeface="Arial" panose="020B0604020202020204" pitchFamily="34" charset="0"/>
            </a:endParaRPr>
          </a:p>
          <a:p>
            <a:pPr marL="285750" indent="-285750" algn="just">
              <a:lnSpc>
                <a:spcPct val="150000"/>
              </a:lnSpc>
              <a:buFontTx/>
              <a:buChar char="-"/>
              <a:defRPr/>
            </a:pPr>
            <a:r>
              <a:rPr lang="fr-FR" sz="1700" dirty="0">
                <a:solidFill>
                  <a:schemeClr val="accent1"/>
                </a:solidFill>
                <a:latin typeface="Arial" panose="020B0604020202020204" pitchFamily="34" charset="0"/>
                <a:cs typeface="Arial" panose="020B0604020202020204" pitchFamily="34" charset="0"/>
              </a:rPr>
              <a:t>D’une manière générale, si l’assureur considère que la clause bénéficiaire qui lui est présentée ne lui permettra pas de régler ultérieurement le capital, il lui appartient de suggérer au souscripteur de compléter la clause bénéficiaire afin de faciliter les opérations futures de règlement du contrat.</a:t>
            </a:r>
            <a:endParaRPr lang="fr-FR" sz="1700"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DE8FCE8C-3918-433F-BDE3-FB2B2B147DD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5" name="Groupe 4">
              <a:extLst>
                <a:ext uri="{FF2B5EF4-FFF2-40B4-BE49-F238E27FC236}">
                  <a16:creationId xmlns:a16="http://schemas.microsoft.com/office/drawing/2014/main" id="{51AF9A08-974D-49FA-AB58-6CCF8D98C351}"/>
                </a:ext>
              </a:extLst>
            </p:cNvPr>
            <p:cNvGrpSpPr/>
            <p:nvPr/>
          </p:nvGrpSpPr>
          <p:grpSpPr>
            <a:xfrm>
              <a:off x="4198847" y="977300"/>
              <a:ext cx="3613983" cy="487232"/>
              <a:chOff x="4181163" y="436473"/>
              <a:chExt cx="3613983" cy="487232"/>
            </a:xfrm>
            <a:grpFill/>
          </p:grpSpPr>
          <p:sp>
            <p:nvSpPr>
              <p:cNvPr id="9" name="Rectangle 8">
                <a:extLst>
                  <a:ext uri="{FF2B5EF4-FFF2-40B4-BE49-F238E27FC236}">
                    <a16:creationId xmlns:a16="http://schemas.microsoft.com/office/drawing/2014/main" id="{DFDE792C-C305-437F-83E0-6130EC5894B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 name="Trapèze 9">
                <a:extLst>
                  <a:ext uri="{FF2B5EF4-FFF2-40B4-BE49-F238E27FC236}">
                    <a16:creationId xmlns:a16="http://schemas.microsoft.com/office/drawing/2014/main" id="{52495E20-CDD6-4CAB-AB63-54720650DD2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6" name="Groupe 5">
              <a:extLst>
                <a:ext uri="{FF2B5EF4-FFF2-40B4-BE49-F238E27FC236}">
                  <a16:creationId xmlns:a16="http://schemas.microsoft.com/office/drawing/2014/main" id="{6A2ADC2F-1650-4595-9BC2-1AF4E1DD6006}"/>
                </a:ext>
              </a:extLst>
            </p:cNvPr>
            <p:cNvGrpSpPr/>
            <p:nvPr/>
          </p:nvGrpSpPr>
          <p:grpSpPr>
            <a:xfrm>
              <a:off x="4036988" y="458401"/>
              <a:ext cx="3775842" cy="439004"/>
              <a:chOff x="4276371" y="869758"/>
              <a:chExt cx="3775842" cy="439004"/>
            </a:xfrm>
            <a:grpFill/>
          </p:grpSpPr>
          <p:sp>
            <p:nvSpPr>
              <p:cNvPr id="7" name="Rectangle 6">
                <a:extLst>
                  <a:ext uri="{FF2B5EF4-FFF2-40B4-BE49-F238E27FC236}">
                    <a16:creationId xmlns:a16="http://schemas.microsoft.com/office/drawing/2014/main" id="{3BB3477A-C887-4600-9C68-6FB2AB13BC3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Trapèze 7">
                <a:extLst>
                  <a:ext uri="{FF2B5EF4-FFF2-40B4-BE49-F238E27FC236}">
                    <a16:creationId xmlns:a16="http://schemas.microsoft.com/office/drawing/2014/main" id="{53FF7756-7CFD-4D69-B6C2-156969B5B3F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1" name="Espace réservé du contenu 66">
            <a:extLst>
              <a:ext uri="{FF2B5EF4-FFF2-40B4-BE49-F238E27FC236}">
                <a16:creationId xmlns:a16="http://schemas.microsoft.com/office/drawing/2014/main" id="{0E3D4F05-0214-4BAD-8DFD-F975DA35CAF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 Le cadre règlementaire applicable aux clauses bénéficiaires</a:t>
            </a:r>
          </a:p>
        </p:txBody>
      </p:sp>
      <p:sp>
        <p:nvSpPr>
          <p:cNvPr id="14" name="Rectangle à coins arrondis 14">
            <a:extLst>
              <a:ext uri="{FF2B5EF4-FFF2-40B4-BE49-F238E27FC236}">
                <a16:creationId xmlns:a16="http://schemas.microsoft.com/office/drawing/2014/main" id="{24ED3F17-8AD1-4FFB-B3B3-8B412DDCC8BA}"/>
              </a:ext>
            </a:extLst>
          </p:cNvPr>
          <p:cNvSpPr/>
          <p:nvPr/>
        </p:nvSpPr>
        <p:spPr>
          <a:xfrm>
            <a:off x="404765" y="918570"/>
            <a:ext cx="4527275" cy="854246"/>
          </a:xfrm>
          <a:prstGeom prst="roundRect">
            <a:avLst/>
          </a:prstGeom>
          <a:solidFill>
            <a:srgbClr val="1EBCB4"/>
          </a:solidFill>
          <a:ln w="9525" cap="flat" cmpd="sng" algn="ctr">
            <a:noFill/>
            <a:prstDash val="solid"/>
          </a:ln>
          <a:effectLst/>
        </p:spPr>
        <p:txBody>
          <a:bodyPr wrap="square" lIns="90000" tIns="108000" bIns="1080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kern="0" dirty="0">
                <a:solidFill>
                  <a:srgbClr val="FFFFFF"/>
                </a:solidFill>
                <a:latin typeface="Arial" panose="020B0604020202020204" pitchFamily="34" charset="0"/>
                <a:cs typeface="Arial" panose="020B0604020202020204" pitchFamily="34" charset="0"/>
              </a:rPr>
              <a:t>Rapport du 17 avril 2014 de la Commission des Finances du Sénat </a:t>
            </a:r>
            <a:endParaRPr kumimoji="0" lang="fr-FR" b="1" i="0" u="none" strike="noStrike" kern="0" cap="none" spc="0" normalizeH="0" baseline="0" noProof="0" dirty="0">
              <a:ln>
                <a:noFill/>
              </a:ln>
              <a:solidFill>
                <a:srgbClr val="FFFFFF"/>
              </a:solidFill>
              <a:uLnTx/>
              <a:uFillTx/>
              <a:latin typeface="Arial" panose="020B0604020202020204" pitchFamily="34" charset="0"/>
              <a:ea typeface="+mn-ea"/>
              <a:cs typeface="Arial" panose="020B0604020202020204" pitchFamily="34" charset="0"/>
            </a:endParaRPr>
          </a:p>
        </p:txBody>
      </p:sp>
      <p:sp>
        <p:nvSpPr>
          <p:cNvPr id="24" name="Sous-titre 2">
            <a:extLst>
              <a:ext uri="{FF2B5EF4-FFF2-40B4-BE49-F238E27FC236}">
                <a16:creationId xmlns:a16="http://schemas.microsoft.com/office/drawing/2014/main" id="{0F74E19C-E895-4B3C-9FF3-8C68A362C5FC}"/>
              </a:ext>
            </a:extLst>
          </p:cNvPr>
          <p:cNvSpPr>
            <a:spLocks noGrp="1"/>
          </p:cNvSpPr>
          <p:nvPr>
            <p:ph type="subTitle" idx="1"/>
          </p:nvPr>
        </p:nvSpPr>
        <p:spPr>
          <a:xfrm>
            <a:off x="179511" y="1988840"/>
            <a:ext cx="8784977" cy="4320480"/>
          </a:xfrm>
        </p:spPr>
        <p:txBody>
          <a:bodyPr>
            <a:normAutofit fontScale="85000" lnSpcReduction="20000"/>
          </a:bodyPr>
          <a:lstStyle/>
          <a:p>
            <a:pPr marL="342900" indent="-342900" algn="just">
              <a:lnSpc>
                <a:spcPct val="150000"/>
              </a:lnSpc>
              <a:buFont typeface="Wingdings" panose="05000000000000000000" pitchFamily="2" charset="2"/>
              <a:buChar char="Ø"/>
            </a:pPr>
            <a:r>
              <a:rPr lang="fr-FR" dirty="0">
                <a:solidFill>
                  <a:schemeClr val="tx2"/>
                </a:solidFill>
                <a:latin typeface="Arial" panose="020B0604020202020204" pitchFamily="34" charset="0"/>
                <a:cs typeface="Arial" panose="020B0604020202020204" pitchFamily="34" charset="0"/>
              </a:rPr>
              <a:t>Obligation de conseil de l’assureur :</a:t>
            </a:r>
          </a:p>
          <a:p>
            <a:pPr marL="285750" indent="-285750" algn="just">
              <a:lnSpc>
                <a:spcPct val="150000"/>
              </a:lnSpc>
              <a:buFontTx/>
              <a:buChar char="-"/>
              <a:defRPr/>
            </a:pPr>
            <a:r>
              <a:rPr lang="fr-FR" sz="1600" dirty="0">
                <a:solidFill>
                  <a:schemeClr val="accent1"/>
                </a:solidFill>
                <a:latin typeface="Arial" panose="020B0604020202020204" pitchFamily="34" charset="0"/>
                <a:cs typeface="Arial" panose="020B0604020202020204" pitchFamily="34" charset="0"/>
              </a:rPr>
              <a:t>Rapport contenant un encadré spécifique intitulé : « </a:t>
            </a:r>
            <a:r>
              <a:rPr lang="fr-FR" sz="1600" i="1" dirty="0">
                <a:solidFill>
                  <a:schemeClr val="accent1"/>
                </a:solidFill>
                <a:latin typeface="Arial" panose="020B0604020202020204" pitchFamily="34" charset="0"/>
                <a:cs typeface="Arial" panose="020B0604020202020204" pitchFamily="34" charset="0"/>
              </a:rPr>
              <a:t>Le devoir de conseil de l’assureur en matière de désignation des bénéficiaires d’un contrat d’assurance sur la vie </a:t>
            </a:r>
            <a:r>
              <a:rPr lang="fr-FR" sz="1600" dirty="0">
                <a:solidFill>
                  <a:schemeClr val="accent1"/>
                </a:solidFill>
                <a:latin typeface="Arial" panose="020B0604020202020204" pitchFamily="34" charset="0"/>
                <a:cs typeface="Arial" panose="020B0604020202020204" pitchFamily="34" charset="0"/>
              </a:rPr>
              <a:t>».</a:t>
            </a:r>
          </a:p>
          <a:p>
            <a:pPr marL="285750" indent="-285750" algn="just">
              <a:lnSpc>
                <a:spcPct val="150000"/>
              </a:lnSpc>
              <a:buFontTx/>
              <a:buChar char="-"/>
              <a:defRPr/>
            </a:pPr>
            <a:endParaRPr lang="fr-FR" sz="1600" dirty="0">
              <a:solidFill>
                <a:schemeClr val="accent1"/>
              </a:solidFill>
              <a:latin typeface="Arial" panose="020B0604020202020204" pitchFamily="34" charset="0"/>
              <a:cs typeface="Arial" panose="020B0604020202020204" pitchFamily="34" charset="0"/>
            </a:endParaRPr>
          </a:p>
          <a:p>
            <a:pPr marL="285750" indent="-285750" algn="just">
              <a:lnSpc>
                <a:spcPct val="150000"/>
              </a:lnSpc>
              <a:buFontTx/>
              <a:buChar char="-"/>
              <a:defRPr/>
            </a:pPr>
            <a:endParaRPr lang="fr-FR" sz="1600" dirty="0">
              <a:solidFill>
                <a:schemeClr val="accent1"/>
              </a:solidFill>
              <a:latin typeface="Arial" panose="020B0604020202020204" pitchFamily="34" charset="0"/>
              <a:cs typeface="Arial" panose="020B0604020202020204" pitchFamily="34" charset="0"/>
            </a:endParaRPr>
          </a:p>
          <a:p>
            <a:pPr marL="285750" indent="-285750" algn="just">
              <a:lnSpc>
                <a:spcPct val="150000"/>
              </a:lnSpc>
              <a:buFontTx/>
              <a:buChar char="-"/>
              <a:defRPr/>
            </a:pPr>
            <a:endParaRPr lang="fr-FR" sz="1600" dirty="0">
              <a:solidFill>
                <a:schemeClr val="accent1"/>
              </a:solidFill>
              <a:latin typeface="Arial" panose="020B0604020202020204" pitchFamily="34" charset="0"/>
              <a:cs typeface="Arial" panose="020B0604020202020204" pitchFamily="34" charset="0"/>
            </a:endParaRPr>
          </a:p>
          <a:p>
            <a:pPr algn="just">
              <a:lnSpc>
                <a:spcPct val="150000"/>
              </a:lnSpc>
              <a:defRPr/>
            </a:pPr>
            <a:endParaRPr lang="fr-FR" sz="1600" dirty="0">
              <a:solidFill>
                <a:schemeClr val="accent1"/>
              </a:solidFill>
              <a:latin typeface="Arial" panose="020B0604020202020204" pitchFamily="34" charset="0"/>
              <a:cs typeface="Arial" panose="020B0604020202020204" pitchFamily="34" charset="0"/>
            </a:endParaRPr>
          </a:p>
          <a:p>
            <a:pPr marL="285750" indent="-285750" algn="just">
              <a:lnSpc>
                <a:spcPct val="150000"/>
              </a:lnSpc>
              <a:buFontTx/>
              <a:buChar char="-"/>
              <a:defRPr/>
            </a:pPr>
            <a:r>
              <a:rPr lang="fr-FR" sz="1600" dirty="0">
                <a:solidFill>
                  <a:schemeClr val="accent1"/>
                </a:solidFill>
                <a:latin typeface="Arial" panose="020B0604020202020204" pitchFamily="34" charset="0"/>
                <a:cs typeface="Arial" panose="020B0604020202020204" pitchFamily="34" charset="0"/>
              </a:rPr>
              <a:t>Le professionnel de l’assurance doit conseiller son client lors de la souscription du contrat mais également pendant toute la durée de ce dernier. </a:t>
            </a:r>
          </a:p>
          <a:p>
            <a:pPr marL="285750" indent="-285750" algn="just">
              <a:lnSpc>
                <a:spcPct val="150000"/>
              </a:lnSpc>
              <a:buFontTx/>
              <a:buChar char="-"/>
              <a:defRPr/>
            </a:pPr>
            <a:r>
              <a:rPr lang="fr-FR" sz="1600" dirty="0">
                <a:solidFill>
                  <a:schemeClr val="accent1"/>
                </a:solidFill>
                <a:latin typeface="Arial" panose="020B0604020202020204" pitchFamily="34" charset="0"/>
                <a:cs typeface="Arial" panose="020B0604020202020204" pitchFamily="34" charset="0"/>
              </a:rPr>
              <a:t>Exemple avec une décision de la Cour d’appel de Paris du 8 octobre 2013 sanctionnant un agent général, sur le fondement d’un </a:t>
            </a:r>
            <a:r>
              <a:rPr lang="fr-FR" sz="1600" b="1" dirty="0">
                <a:solidFill>
                  <a:schemeClr val="accent1"/>
                </a:solidFill>
                <a:latin typeface="Arial" panose="020B0604020202020204" pitchFamily="34" charset="0"/>
                <a:cs typeface="Arial" panose="020B0604020202020204" pitchFamily="34" charset="0"/>
              </a:rPr>
              <a:t>manquement à son obligation de conseil</a:t>
            </a:r>
            <a:r>
              <a:rPr lang="fr-FR" sz="1600" dirty="0">
                <a:solidFill>
                  <a:schemeClr val="accent1"/>
                </a:solidFill>
                <a:latin typeface="Arial" panose="020B0604020202020204" pitchFamily="34" charset="0"/>
                <a:cs typeface="Arial" panose="020B0604020202020204" pitchFamily="34" charset="0"/>
              </a:rPr>
              <a:t>, pour ne pas avoir proposé à son client, après son mariage, de modifier la clause bénéficiaire de l’assurance vie souscrite antérieurement. </a:t>
            </a:r>
          </a:p>
        </p:txBody>
      </p:sp>
      <p:sp>
        <p:nvSpPr>
          <p:cNvPr id="13" name="Espace réservé du contenu 66">
            <a:extLst>
              <a:ext uri="{FF2B5EF4-FFF2-40B4-BE49-F238E27FC236}">
                <a16:creationId xmlns:a16="http://schemas.microsoft.com/office/drawing/2014/main" id="{6F6CAB14-EA98-4787-8FF9-CEB776DDA89C}"/>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Les rapports et sources officielles</a:t>
            </a:r>
          </a:p>
        </p:txBody>
      </p:sp>
      <p:sp>
        <p:nvSpPr>
          <p:cNvPr id="2" name="ZoneTexte 1">
            <a:extLst>
              <a:ext uri="{FF2B5EF4-FFF2-40B4-BE49-F238E27FC236}">
                <a16:creationId xmlns:a16="http://schemas.microsoft.com/office/drawing/2014/main" id="{64F262D7-24C7-431E-AA48-9DF74F504CE9}"/>
              </a:ext>
            </a:extLst>
          </p:cNvPr>
          <p:cNvSpPr txBox="1"/>
          <p:nvPr/>
        </p:nvSpPr>
        <p:spPr>
          <a:xfrm>
            <a:off x="467543" y="3103800"/>
            <a:ext cx="8208912" cy="1477328"/>
          </a:xfrm>
          <a:prstGeom prst="rect">
            <a:avLst/>
          </a:prstGeom>
          <a:noFill/>
          <a:ln>
            <a:solidFill>
              <a:schemeClr val="bg1">
                <a:lumMod val="85000"/>
              </a:schemeClr>
            </a:solidFill>
          </a:ln>
        </p:spPr>
        <p:txBody>
          <a:bodyPr wrap="square" rtlCol="0">
            <a:spAutoFit/>
          </a:bodyPr>
          <a:lstStyle/>
          <a:p>
            <a:pPr algn="just"/>
            <a:r>
              <a:rPr lang="fr-FR" dirty="0">
                <a:solidFill>
                  <a:schemeClr val="accent1"/>
                </a:solidFill>
                <a:latin typeface="Arial" panose="020B0604020202020204" pitchFamily="34" charset="0"/>
                <a:cs typeface="Arial" panose="020B0604020202020204" pitchFamily="34" charset="0"/>
              </a:rPr>
              <a:t>La réponse ministérielle 23 juillet 2009 à une question du député Marc </a:t>
            </a:r>
            <a:r>
              <a:rPr lang="fr-FR" dirty="0" err="1">
                <a:solidFill>
                  <a:schemeClr val="accent1"/>
                </a:solidFill>
                <a:latin typeface="Arial" panose="020B0604020202020204" pitchFamily="34" charset="0"/>
                <a:cs typeface="Arial" panose="020B0604020202020204" pitchFamily="34" charset="0"/>
              </a:rPr>
              <a:t>Laffineur</a:t>
            </a:r>
            <a:r>
              <a:rPr lang="fr-FR" dirty="0">
                <a:solidFill>
                  <a:schemeClr val="accent1"/>
                </a:solidFill>
                <a:latin typeface="Arial" panose="020B0604020202020204" pitchFamily="34" charset="0"/>
                <a:cs typeface="Arial" panose="020B0604020202020204" pitchFamily="34" charset="0"/>
              </a:rPr>
              <a:t> indique qu’il « </a:t>
            </a:r>
            <a:r>
              <a:rPr lang="fr-FR" i="1" dirty="0">
                <a:solidFill>
                  <a:schemeClr val="accent1"/>
                </a:solidFill>
                <a:latin typeface="Arial" panose="020B0604020202020204" pitchFamily="34" charset="0"/>
                <a:cs typeface="Arial" panose="020B0604020202020204" pitchFamily="34" charset="0"/>
              </a:rPr>
              <a:t>appartient à l’assureur de veiller à la </a:t>
            </a:r>
            <a:r>
              <a:rPr lang="fr-FR" b="1" i="1" dirty="0">
                <a:solidFill>
                  <a:schemeClr val="accent1"/>
                </a:solidFill>
                <a:latin typeface="Arial" panose="020B0604020202020204" pitchFamily="34" charset="0"/>
                <a:cs typeface="Arial" panose="020B0604020202020204" pitchFamily="34" charset="0"/>
              </a:rPr>
              <a:t>parfaite adéquation </a:t>
            </a:r>
            <a:r>
              <a:rPr lang="fr-FR" i="1" dirty="0">
                <a:solidFill>
                  <a:schemeClr val="accent1"/>
                </a:solidFill>
                <a:latin typeface="Arial" panose="020B0604020202020204" pitchFamily="34" charset="0"/>
                <a:cs typeface="Arial" panose="020B0604020202020204" pitchFamily="34" charset="0"/>
              </a:rPr>
              <a:t>entre les mentions figurant dans la clause bénéficiaire et les objectifs poursuivis par le souscripteur lors de la conclusion du contrat afin d’éviter toutes difficultés ultérieures </a:t>
            </a:r>
            <a:r>
              <a:rPr lang="fr-FR"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1013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4" descr="A close up of a tower&#10;&#10;Description generated with very high confidence">
            <a:extLst>
              <a:ext uri="{FF2B5EF4-FFF2-40B4-BE49-F238E27FC236}">
                <a16:creationId xmlns:a16="http://schemas.microsoft.com/office/drawing/2014/main" id="{D4C60D10-A105-4712-9656-BB73CE3D2559}"/>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t="13255" b="15433"/>
          <a:stretch/>
        </p:blipFill>
        <p:spPr>
          <a:xfrm>
            <a:off x="5041900" y="0"/>
            <a:ext cx="4102100" cy="6664960"/>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marL="0" marR="0" lvl="0" indent="0" algn="l" defTabSz="171445" rtl="0" eaLnBrk="1" fontAlgn="base" latinLnBrk="0" hangingPunct="1">
                <a:lnSpc>
                  <a:spcPct val="100000"/>
                </a:lnSpc>
                <a:spcBef>
                  <a:spcPct val="0"/>
                </a:spcBef>
                <a:spcAft>
                  <a:spcPct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4" name="TextBox 14">
            <a:extLst>
              <a:ext uri="{FF2B5EF4-FFF2-40B4-BE49-F238E27FC236}">
                <a16:creationId xmlns:a16="http://schemas.microsoft.com/office/drawing/2014/main" id="{D0F6CC99-D497-4C97-B39D-6B140FF7D401}"/>
              </a:ext>
            </a:extLst>
          </p:cNvPr>
          <p:cNvSpPr txBox="1"/>
          <p:nvPr/>
        </p:nvSpPr>
        <p:spPr>
          <a:xfrm>
            <a:off x="0" y="426273"/>
            <a:ext cx="4843695" cy="3477875"/>
          </a:xfrm>
          <a:prstGeom prst="rect">
            <a:avLst/>
          </a:prstGeom>
          <a:noFill/>
        </p:spPr>
        <p:txBody>
          <a:bodyPr wrap="square" rtlCol="0">
            <a:spAutoFit/>
          </a:bodyPr>
          <a:lstStyle/>
          <a:p>
            <a:pPr lvl="0" algn="ctr">
              <a:defRPr/>
            </a:pPr>
            <a:r>
              <a:rPr kumimoji="0" lang="fr-FR" sz="4400" b="1" i="0" u="none" strike="noStrike" kern="1200" cap="none" spc="0" normalizeH="0" baseline="0" dirty="0">
                <a:ln>
                  <a:noFill/>
                </a:ln>
                <a:solidFill>
                  <a:srgbClr val="009999"/>
                </a:solidFill>
                <a:effectLst/>
                <a:uLnTx/>
                <a:uFillTx/>
                <a:latin typeface="Arial" panose="020B0604020202020204" pitchFamily="34" charset="0"/>
                <a:ea typeface="Montserrat Semi" charset="0"/>
                <a:cs typeface="Arial" panose="020B0604020202020204" pitchFamily="34" charset="0"/>
              </a:rPr>
              <a:t>III. </a:t>
            </a:r>
            <a:r>
              <a:rPr lang="fr-FR" sz="4400" b="1" dirty="0">
                <a:solidFill>
                  <a:srgbClr val="009999"/>
                </a:solidFill>
                <a:latin typeface="Arial" panose="020B0604020202020204" pitchFamily="34" charset="0"/>
                <a:ea typeface="Montserrat Semi" charset="0"/>
                <a:cs typeface="Arial" panose="020B0604020202020204" pitchFamily="34" charset="0"/>
              </a:rPr>
              <a:t>Différents types de clauses et impacts sur la gestion du contrat</a:t>
            </a:r>
          </a:p>
        </p:txBody>
      </p:sp>
      <p:sp>
        <p:nvSpPr>
          <p:cNvPr id="8" name="Text Placeholder 8">
            <a:extLst>
              <a:ext uri="{FF2B5EF4-FFF2-40B4-BE49-F238E27FC236}">
                <a16:creationId xmlns:a16="http://schemas.microsoft.com/office/drawing/2014/main" id="{A94A47BD-0160-4897-A2D1-DC1C300A9A9A}"/>
              </a:ext>
            </a:extLst>
          </p:cNvPr>
          <p:cNvSpPr txBox="1">
            <a:spLocks/>
          </p:cNvSpPr>
          <p:nvPr/>
        </p:nvSpPr>
        <p:spPr bwMode="gray">
          <a:xfrm>
            <a:off x="177276" y="4819440"/>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37891D0A-E78D-41AC-9E7C-01706D19BAB3}"/>
              </a:ext>
            </a:extLst>
          </p:cNvPr>
          <p:cNvSpPr txBox="1">
            <a:spLocks/>
          </p:cNvSpPr>
          <p:nvPr/>
        </p:nvSpPr>
        <p:spPr bwMode="gray">
          <a:xfrm>
            <a:off x="938424" y="4819439"/>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Les clauses personnalisées</a:t>
            </a:r>
          </a:p>
        </p:txBody>
      </p:sp>
      <p:sp>
        <p:nvSpPr>
          <p:cNvPr id="11" name="Text Placeholder 8">
            <a:extLst>
              <a:ext uri="{FF2B5EF4-FFF2-40B4-BE49-F238E27FC236}">
                <a16:creationId xmlns:a16="http://schemas.microsoft.com/office/drawing/2014/main" id="{C9E46189-8C78-4DAB-8221-F8A009DF3BCF}"/>
              </a:ext>
            </a:extLst>
          </p:cNvPr>
          <p:cNvSpPr txBox="1">
            <a:spLocks/>
          </p:cNvSpPr>
          <p:nvPr/>
        </p:nvSpPr>
        <p:spPr bwMode="gray">
          <a:xfrm>
            <a:off x="177276" y="5603911"/>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Text Placeholder 6">
            <a:extLst>
              <a:ext uri="{FF2B5EF4-FFF2-40B4-BE49-F238E27FC236}">
                <a16:creationId xmlns:a16="http://schemas.microsoft.com/office/drawing/2014/main" id="{E2DF87C8-BF79-4BA7-9950-C013FF36787A}"/>
              </a:ext>
            </a:extLst>
          </p:cNvPr>
          <p:cNvSpPr txBox="1">
            <a:spLocks/>
          </p:cNvSpPr>
          <p:nvPr/>
        </p:nvSpPr>
        <p:spPr bwMode="gray">
          <a:xfrm>
            <a:off x="933166" y="5603911"/>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Les risques attachés aux clauses bénéficiaires</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Placeholder 8">
            <a:extLst>
              <a:ext uri="{FF2B5EF4-FFF2-40B4-BE49-F238E27FC236}">
                <a16:creationId xmlns:a16="http://schemas.microsoft.com/office/drawing/2014/main" id="{E40B030F-8700-4EDE-B8B8-3A8CBA7123C2}"/>
              </a:ext>
            </a:extLst>
          </p:cNvPr>
          <p:cNvSpPr txBox="1">
            <a:spLocks/>
          </p:cNvSpPr>
          <p:nvPr/>
        </p:nvSpPr>
        <p:spPr bwMode="gray">
          <a:xfrm>
            <a:off x="171799" y="4058992"/>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ext Placeholder 6">
            <a:extLst>
              <a:ext uri="{FF2B5EF4-FFF2-40B4-BE49-F238E27FC236}">
                <a16:creationId xmlns:a16="http://schemas.microsoft.com/office/drawing/2014/main" id="{9603B4B1-AAAD-4FE1-955D-E71B5097BF2B}"/>
              </a:ext>
            </a:extLst>
          </p:cNvPr>
          <p:cNvSpPr txBox="1">
            <a:spLocks/>
          </p:cNvSpPr>
          <p:nvPr/>
        </p:nvSpPr>
        <p:spPr bwMode="gray">
          <a:xfrm>
            <a:off x="933166" y="4057105"/>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Les clauses standards</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879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50" fill="hold"/>
                                        <p:tgtEl>
                                          <p:spTgt spid="17"/>
                                        </p:tgtEl>
                                        <p:attrNameLst>
                                          <p:attrName>ppt_x</p:attrName>
                                        </p:attrNameLst>
                                      </p:cBhvr>
                                      <p:tavLst>
                                        <p:tav tm="0">
                                          <p:val>
                                            <p:strVal val="1+#ppt_w/2"/>
                                          </p:val>
                                        </p:tav>
                                        <p:tav tm="100000">
                                          <p:val>
                                            <p:strVal val="#ppt_x"/>
                                          </p:val>
                                        </p:tav>
                                      </p:tavLst>
                                    </p:anim>
                                    <p:anim calcmode="lin" valueType="num">
                                      <p:cBhvr additive="base">
                                        <p:cTn id="12"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Les clauses standards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La clause type : avantages et inconvénients</a:t>
            </a:r>
          </a:p>
        </p:txBody>
      </p:sp>
      <p:sp>
        <p:nvSpPr>
          <p:cNvPr id="17" name="Sous-titre 2">
            <a:extLst>
              <a:ext uri="{FF2B5EF4-FFF2-40B4-BE49-F238E27FC236}">
                <a16:creationId xmlns:a16="http://schemas.microsoft.com/office/drawing/2014/main" id="{B1E8565D-E755-442E-8B23-A2B189659C7C}"/>
              </a:ext>
            </a:extLst>
          </p:cNvPr>
          <p:cNvSpPr>
            <a:spLocks noGrp="1"/>
          </p:cNvSpPr>
          <p:nvPr>
            <p:ph type="subTitle" idx="1"/>
          </p:nvPr>
        </p:nvSpPr>
        <p:spPr>
          <a:xfrm>
            <a:off x="179511" y="2708920"/>
            <a:ext cx="8784977" cy="1512168"/>
          </a:xfrm>
        </p:spPr>
        <p:txBody>
          <a:bodyPr>
            <a:normAutofit/>
          </a:bodyPr>
          <a:lstStyle/>
          <a:p>
            <a:r>
              <a:rPr lang="fr-FR" sz="2200" i="1" dirty="0">
                <a:latin typeface="Arial" panose="020B0604020202020204" pitchFamily="34" charset="0"/>
                <a:cs typeface="Arial" panose="020B0604020202020204" pitchFamily="34" charset="0"/>
              </a:rPr>
              <a:t>Le conjoint de l'assuré, non séparé de corps et non engagé dans une procédure de divorce (ou le partenaire lié à l’assuré par un pacte civil de solidarité), </a:t>
            </a:r>
            <a:r>
              <a:rPr lang="fr-FR" sz="2200" i="1" u="sng" dirty="0">
                <a:latin typeface="Arial" panose="020B0604020202020204" pitchFamily="34" charset="0"/>
                <a:cs typeface="Arial" panose="020B0604020202020204" pitchFamily="34" charset="0"/>
              </a:rPr>
              <a:t>à défaut</a:t>
            </a:r>
            <a:r>
              <a:rPr lang="fr-FR" sz="2200" i="1" dirty="0">
                <a:latin typeface="Arial" panose="020B0604020202020204" pitchFamily="34" charset="0"/>
                <a:cs typeface="Arial" panose="020B0604020202020204" pitchFamily="34" charset="0"/>
              </a:rPr>
              <a:t> les enfants de l'assuré, </a:t>
            </a:r>
            <a:r>
              <a:rPr lang="fr-FR" sz="2200" b="1" i="1" dirty="0">
                <a:latin typeface="Arial" panose="020B0604020202020204" pitchFamily="34" charset="0"/>
                <a:cs typeface="Arial" panose="020B0604020202020204" pitchFamily="34" charset="0"/>
              </a:rPr>
              <a:t>nés ou à naître</a:t>
            </a:r>
            <a:r>
              <a:rPr lang="fr-FR" sz="2200" i="1" dirty="0">
                <a:latin typeface="Arial" panose="020B0604020202020204" pitchFamily="34" charset="0"/>
                <a:cs typeface="Arial" panose="020B0604020202020204" pitchFamily="34" charset="0"/>
              </a:rPr>
              <a:t>, </a:t>
            </a:r>
            <a:r>
              <a:rPr lang="fr-FR" sz="2200" b="1" i="1" dirty="0">
                <a:latin typeface="Arial" panose="020B0604020202020204" pitchFamily="34" charset="0"/>
                <a:cs typeface="Arial" panose="020B0604020202020204" pitchFamily="34" charset="0"/>
              </a:rPr>
              <a:t>vivants ou représentés</a:t>
            </a:r>
            <a:r>
              <a:rPr lang="fr-FR" sz="2200" i="1" dirty="0">
                <a:latin typeface="Arial" panose="020B0604020202020204" pitchFamily="34" charset="0"/>
                <a:cs typeface="Arial" panose="020B0604020202020204" pitchFamily="34" charset="0"/>
              </a:rPr>
              <a:t>, </a:t>
            </a:r>
            <a:r>
              <a:rPr lang="fr-FR" sz="2200" i="1" u="sng" dirty="0">
                <a:latin typeface="Arial" panose="020B0604020202020204" pitchFamily="34" charset="0"/>
                <a:cs typeface="Arial" panose="020B0604020202020204" pitchFamily="34" charset="0"/>
              </a:rPr>
              <a:t>à défaut</a:t>
            </a:r>
            <a:r>
              <a:rPr lang="fr-FR" sz="2200" i="1" dirty="0">
                <a:latin typeface="Arial" panose="020B0604020202020204" pitchFamily="34" charset="0"/>
                <a:cs typeface="Arial" panose="020B0604020202020204" pitchFamily="34" charset="0"/>
              </a:rPr>
              <a:t> les héritiers de l'assuré.</a:t>
            </a:r>
            <a:endParaRPr lang="fr-F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31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Les clauses standards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La clause type : avantages et inconvénients</a:t>
            </a:r>
          </a:p>
        </p:txBody>
      </p:sp>
      <p:sp>
        <p:nvSpPr>
          <p:cNvPr id="17" name="Sous-titre 2">
            <a:extLst>
              <a:ext uri="{FF2B5EF4-FFF2-40B4-BE49-F238E27FC236}">
                <a16:creationId xmlns:a16="http://schemas.microsoft.com/office/drawing/2014/main" id="{B1E8565D-E755-442E-8B23-A2B189659C7C}"/>
              </a:ext>
            </a:extLst>
          </p:cNvPr>
          <p:cNvSpPr>
            <a:spLocks noGrp="1"/>
          </p:cNvSpPr>
          <p:nvPr>
            <p:ph type="subTitle" idx="1"/>
          </p:nvPr>
        </p:nvSpPr>
        <p:spPr>
          <a:xfrm>
            <a:off x="179511" y="2204864"/>
            <a:ext cx="8784977" cy="4248472"/>
          </a:xfrm>
        </p:spPr>
        <p:txBody>
          <a:bodyPr>
            <a:normAutofit/>
          </a:bodyPr>
          <a:lstStyle/>
          <a:p>
            <a:pPr marL="342900" indent="-342900" algn="l">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Elle désigne des bénéficiaires subséquents : « à défaut »</a:t>
            </a:r>
            <a:r>
              <a:rPr lang="fr-FR" sz="1900" dirty="0">
                <a:solidFill>
                  <a:schemeClr val="tx2"/>
                </a:solidFill>
                <a:latin typeface="Arial" panose="020B0604020202020204" pitchFamily="34" charset="0"/>
                <a:cs typeface="Arial" panose="020B0604020202020204" pitchFamily="34" charset="0"/>
              </a:rPr>
              <a:t>.</a:t>
            </a:r>
          </a:p>
          <a:p>
            <a:pPr algn="just"/>
            <a:r>
              <a:rPr lang="fr-FR" sz="1900" dirty="0">
                <a:solidFill>
                  <a:schemeClr val="tx2"/>
                </a:solidFill>
                <a:latin typeface="Arial" panose="020B0604020202020204" pitchFamily="34" charset="0"/>
                <a:cs typeface="Arial" panose="020B0604020202020204" pitchFamily="34" charset="0"/>
              </a:rPr>
              <a:t>	</a:t>
            </a:r>
            <a:r>
              <a:rPr lang="fr-FR" sz="1800" dirty="0">
                <a:solidFill>
                  <a:schemeClr val="tx2"/>
                </a:solidFill>
                <a:latin typeface="Arial" panose="020B0604020202020204" pitchFamily="34" charset="0"/>
                <a:cs typeface="Arial" panose="020B0604020202020204" pitchFamily="34" charset="0"/>
              </a:rPr>
              <a:t>Les rangs des bénéficiaires sont indispensables pour s’assurer qu’il y aura un bénéficiaire résiduel : bénéficiaire prédécédé, perte de qualité, ou encore renonciation au bénéfice.</a:t>
            </a:r>
          </a:p>
          <a:p>
            <a:pPr algn="just"/>
            <a:r>
              <a:rPr lang="fr-FR" sz="1800" dirty="0">
                <a:solidFill>
                  <a:schemeClr val="tx2"/>
                </a:solidFill>
                <a:latin typeface="Arial" panose="020B0604020202020204" pitchFamily="34" charset="0"/>
                <a:cs typeface="Arial" panose="020B0604020202020204" pitchFamily="34" charset="0"/>
              </a:rPr>
              <a:t>	Requiert de récolter beaucoup d’informations sur tous les bénéficiaires désignés, qui peuvent être nombreux.</a:t>
            </a:r>
          </a:p>
          <a:p>
            <a:pPr marL="342900" indent="-342900" algn="just">
              <a:buFontTx/>
              <a:buChar char="-"/>
            </a:pPr>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Elle désigne des bénéficiaires « Nés ou à naître »</a:t>
            </a:r>
          </a:p>
          <a:p>
            <a:pPr algn="just"/>
            <a:r>
              <a:rPr lang="fr-FR" sz="2200" dirty="0">
                <a:solidFill>
                  <a:schemeClr val="tx2"/>
                </a:solidFill>
                <a:latin typeface="Arial" panose="020B0604020202020204" pitchFamily="34" charset="0"/>
                <a:cs typeface="Arial" panose="020B0604020202020204" pitchFamily="34" charset="0"/>
              </a:rPr>
              <a:t>	</a:t>
            </a:r>
            <a:r>
              <a:rPr lang="fr-FR" sz="1800" dirty="0">
                <a:solidFill>
                  <a:schemeClr val="tx2"/>
                </a:solidFill>
                <a:latin typeface="Arial" panose="020B0604020202020204" pitchFamily="34" charset="0"/>
                <a:cs typeface="Arial" panose="020B0604020202020204" pitchFamily="34" charset="0"/>
              </a:rPr>
              <a:t>A défaut, on pourrait estimer que seuls les enfants nés au jour de la rédaction de la clause bénéficiaire seraient les bénéficiaires</a:t>
            </a:r>
          </a:p>
          <a:p>
            <a:pPr algn="just"/>
            <a:r>
              <a:rPr lang="fr-FR" sz="1800" dirty="0">
                <a:solidFill>
                  <a:schemeClr val="tx2"/>
                </a:solidFill>
                <a:latin typeface="Arial" panose="020B0604020202020204" pitchFamily="34" charset="0"/>
                <a:cs typeface="Arial" panose="020B0604020202020204" pitchFamily="34" charset="0"/>
              </a:rPr>
              <a:t>	Requiert de se tenir à jour des éventuelles nouvelles naissances parvenues depuis la souscription.</a:t>
            </a:r>
          </a:p>
        </p:txBody>
      </p:sp>
      <p:pic>
        <p:nvPicPr>
          <p:cNvPr id="18" name="Image 17">
            <a:extLst>
              <a:ext uri="{FF2B5EF4-FFF2-40B4-BE49-F238E27FC236}">
                <a16:creationId xmlns:a16="http://schemas.microsoft.com/office/drawing/2014/main" id="{47B65E12-F2A8-4C5A-9570-4FA414625913}"/>
              </a:ext>
            </a:extLst>
          </p:cNvPr>
          <p:cNvPicPr>
            <a:picLocks noChangeAspect="1"/>
          </p:cNvPicPr>
          <p:nvPr/>
        </p:nvPicPr>
        <p:blipFill rotWithShape="1">
          <a:blip r:embed="rId3"/>
          <a:srcRect l="9173" t="30976" r="54046" b="13404"/>
          <a:stretch/>
        </p:blipFill>
        <p:spPr>
          <a:xfrm>
            <a:off x="616954" y="5445224"/>
            <a:ext cx="282638" cy="288000"/>
          </a:xfrm>
          <a:prstGeom prst="rect">
            <a:avLst/>
          </a:prstGeom>
        </p:spPr>
      </p:pic>
      <p:pic>
        <p:nvPicPr>
          <p:cNvPr id="19" name="Image 18">
            <a:extLst>
              <a:ext uri="{FF2B5EF4-FFF2-40B4-BE49-F238E27FC236}">
                <a16:creationId xmlns:a16="http://schemas.microsoft.com/office/drawing/2014/main" id="{B88BB46E-96AA-4809-8C65-5AD91720946E}"/>
              </a:ext>
            </a:extLst>
          </p:cNvPr>
          <p:cNvPicPr>
            <a:picLocks noChangeAspect="1"/>
          </p:cNvPicPr>
          <p:nvPr/>
        </p:nvPicPr>
        <p:blipFill rotWithShape="1">
          <a:blip r:embed="rId3"/>
          <a:srcRect l="53625" t="30608" r="8874" b="13740"/>
          <a:stretch/>
        </p:blipFill>
        <p:spPr>
          <a:xfrm>
            <a:off x="611592" y="4869160"/>
            <a:ext cx="288000" cy="288000"/>
          </a:xfrm>
          <a:prstGeom prst="rect">
            <a:avLst/>
          </a:prstGeom>
        </p:spPr>
      </p:pic>
      <p:pic>
        <p:nvPicPr>
          <p:cNvPr id="21" name="Image 20">
            <a:extLst>
              <a:ext uri="{FF2B5EF4-FFF2-40B4-BE49-F238E27FC236}">
                <a16:creationId xmlns:a16="http://schemas.microsoft.com/office/drawing/2014/main" id="{5EF65D0C-D7BA-43F6-B455-F89E6E19EFC3}"/>
              </a:ext>
            </a:extLst>
          </p:cNvPr>
          <p:cNvPicPr>
            <a:picLocks noChangeAspect="1"/>
          </p:cNvPicPr>
          <p:nvPr/>
        </p:nvPicPr>
        <p:blipFill rotWithShape="1">
          <a:blip r:embed="rId3"/>
          <a:srcRect l="9173" t="30976" r="54046" b="13404"/>
          <a:stretch/>
        </p:blipFill>
        <p:spPr>
          <a:xfrm>
            <a:off x="616954" y="3429000"/>
            <a:ext cx="282638" cy="288000"/>
          </a:xfrm>
          <a:prstGeom prst="rect">
            <a:avLst/>
          </a:prstGeom>
        </p:spPr>
      </p:pic>
      <p:pic>
        <p:nvPicPr>
          <p:cNvPr id="26" name="Image 25">
            <a:extLst>
              <a:ext uri="{FF2B5EF4-FFF2-40B4-BE49-F238E27FC236}">
                <a16:creationId xmlns:a16="http://schemas.microsoft.com/office/drawing/2014/main" id="{61522E83-B9EB-4CA7-A274-39344292DA2C}"/>
              </a:ext>
            </a:extLst>
          </p:cNvPr>
          <p:cNvPicPr>
            <a:picLocks noChangeAspect="1"/>
          </p:cNvPicPr>
          <p:nvPr/>
        </p:nvPicPr>
        <p:blipFill rotWithShape="1">
          <a:blip r:embed="rId3"/>
          <a:srcRect l="53625" t="30608" r="8874" b="13740"/>
          <a:stretch/>
        </p:blipFill>
        <p:spPr>
          <a:xfrm>
            <a:off x="611592" y="2636944"/>
            <a:ext cx="288000" cy="288000"/>
          </a:xfrm>
          <a:prstGeom prst="rect">
            <a:avLst/>
          </a:prstGeom>
        </p:spPr>
      </p:pic>
    </p:spTree>
    <p:extLst>
      <p:ext uri="{BB962C8B-B14F-4D97-AF65-F5344CB8AC3E}">
        <p14:creationId xmlns:p14="http://schemas.microsoft.com/office/powerpoint/2010/main" val="42196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6445" y="211470"/>
            <a:ext cx="4133130" cy="769441"/>
          </a:xfrm>
          <a:prstGeom prst="rect">
            <a:avLst/>
          </a:prstGeom>
          <a:noFill/>
        </p:spPr>
        <p:txBody>
          <a:bodyPr wrap="square" rtlCol="0">
            <a:spAutoFit/>
          </a:bodyPr>
          <a:lstStyle/>
          <a:p>
            <a:pPr algn="ctr"/>
            <a:r>
              <a:rPr lang="en-US" sz="4400" b="1" dirty="0">
                <a:solidFill>
                  <a:srgbClr val="009999"/>
                </a:solidFill>
                <a:latin typeface="Arial" panose="020B0604020202020204" pitchFamily="34" charset="0"/>
                <a:ea typeface="Montserrat Semi" charset="0"/>
                <a:cs typeface="Arial" panose="020B0604020202020204" pitchFamily="34" charset="0"/>
              </a:rPr>
              <a:t>SOMMAIRE</a:t>
            </a:r>
          </a:p>
        </p:txBody>
      </p:sp>
      <p:pic>
        <p:nvPicPr>
          <p:cNvPr id="5" name="Espace réservé pour une image  4">
            <a:extLst>
              <a:ext uri="{FF2B5EF4-FFF2-40B4-BE49-F238E27FC236}">
                <a16:creationId xmlns:a16="http://schemas.microsoft.com/office/drawing/2014/main" id="{CEE5A86F-D301-404F-9F64-0BCF96885E3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0088" r="30088"/>
          <a:stretch>
            <a:fillRect/>
          </a:stretch>
        </p:blipFill>
        <p:spPr>
          <a:xfrm>
            <a:off x="5041900" y="0"/>
            <a:ext cx="4102100" cy="6664325"/>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algn="ctr"/>
              <a:endParaRPr lang="en-US" sz="1351" dirty="0"/>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defTabSz="1714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sp>
        <p:nvSpPr>
          <p:cNvPr id="25" name="Text Placeholder 8">
            <a:extLst>
              <a:ext uri="{FF2B5EF4-FFF2-40B4-BE49-F238E27FC236}">
                <a16:creationId xmlns:a16="http://schemas.microsoft.com/office/drawing/2014/main" id="{C51313C1-D826-40F4-83E4-F883FD3D8F51}"/>
              </a:ext>
            </a:extLst>
          </p:cNvPr>
          <p:cNvSpPr txBox="1">
            <a:spLocks/>
          </p:cNvSpPr>
          <p:nvPr/>
        </p:nvSpPr>
        <p:spPr bwMode="gray">
          <a:xfrm>
            <a:off x="174744" y="1700808"/>
            <a:ext cx="720000" cy="7200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1800" dirty="0">
                <a:solidFill>
                  <a:srgbClr val="FFFFFF"/>
                </a:solidFill>
                <a:latin typeface="Arial" panose="020B0604020202020204" pitchFamily="34" charset="0"/>
                <a:cs typeface="Arial" panose="020B0604020202020204" pitchFamily="34" charset="0"/>
              </a:rPr>
              <a:t>I.</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Text Placeholder 6">
            <a:extLst>
              <a:ext uri="{FF2B5EF4-FFF2-40B4-BE49-F238E27FC236}">
                <a16:creationId xmlns:a16="http://schemas.microsoft.com/office/drawing/2014/main" id="{15A2CEF0-58DF-4857-B641-EECCFC944F86}"/>
              </a:ext>
            </a:extLst>
          </p:cNvPr>
          <p:cNvSpPr txBox="1">
            <a:spLocks/>
          </p:cNvSpPr>
          <p:nvPr/>
        </p:nvSpPr>
        <p:spPr bwMode="gray">
          <a:xfrm>
            <a:off x="1019169" y="1702551"/>
            <a:ext cx="3240000" cy="720000"/>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1400" b="1" dirty="0">
                <a:solidFill>
                  <a:schemeClr val="tx2"/>
                </a:solidFill>
                <a:latin typeface="Arial" panose="020B0604020202020204" pitchFamily="34" charset="0"/>
                <a:cs typeface="Arial" panose="020B0604020202020204" pitchFamily="34" charset="0"/>
              </a:rPr>
              <a:t>Contexte</a:t>
            </a:r>
          </a:p>
        </p:txBody>
      </p:sp>
      <p:sp>
        <p:nvSpPr>
          <p:cNvPr id="16" name="Text Placeholder 8">
            <a:extLst>
              <a:ext uri="{FF2B5EF4-FFF2-40B4-BE49-F238E27FC236}">
                <a16:creationId xmlns:a16="http://schemas.microsoft.com/office/drawing/2014/main" id="{47BAB578-67BA-44DC-8E70-F4902EF14957}"/>
              </a:ext>
            </a:extLst>
          </p:cNvPr>
          <p:cNvSpPr txBox="1">
            <a:spLocks/>
          </p:cNvSpPr>
          <p:nvPr/>
        </p:nvSpPr>
        <p:spPr bwMode="gray">
          <a:xfrm>
            <a:off x="174744" y="2600694"/>
            <a:ext cx="720000" cy="7200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1800" dirty="0">
                <a:solidFill>
                  <a:srgbClr val="FFFFFF"/>
                </a:solidFill>
                <a:latin typeface="Arial" panose="020B0604020202020204" pitchFamily="34" charset="0"/>
                <a:cs typeface="Arial" panose="020B0604020202020204" pitchFamily="34" charset="0"/>
              </a:rPr>
              <a:t>II.</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 name="Text Placeholder 6">
            <a:extLst>
              <a:ext uri="{FF2B5EF4-FFF2-40B4-BE49-F238E27FC236}">
                <a16:creationId xmlns:a16="http://schemas.microsoft.com/office/drawing/2014/main" id="{CE60F489-61D3-4B3D-A688-AC9349BA3D0F}"/>
              </a:ext>
            </a:extLst>
          </p:cNvPr>
          <p:cNvSpPr txBox="1">
            <a:spLocks/>
          </p:cNvSpPr>
          <p:nvPr/>
        </p:nvSpPr>
        <p:spPr bwMode="gray">
          <a:xfrm>
            <a:off x="1019169" y="2598772"/>
            <a:ext cx="3240000" cy="720000"/>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1400" b="1" dirty="0">
                <a:solidFill>
                  <a:schemeClr val="tx2"/>
                </a:solidFill>
                <a:latin typeface="Arial" panose="020B0604020202020204" pitchFamily="34" charset="0"/>
                <a:cs typeface="Arial" panose="020B0604020202020204" pitchFamily="34" charset="0"/>
              </a:rPr>
              <a:t>Rappel du cadre règlementaire applicable aux clauses bénéficiaires</a:t>
            </a:r>
          </a:p>
        </p:txBody>
      </p:sp>
      <p:sp>
        <p:nvSpPr>
          <p:cNvPr id="18" name="Text Placeholder 8">
            <a:extLst>
              <a:ext uri="{FF2B5EF4-FFF2-40B4-BE49-F238E27FC236}">
                <a16:creationId xmlns:a16="http://schemas.microsoft.com/office/drawing/2014/main" id="{050032C6-3AB4-418A-9D6F-078D8A825430}"/>
              </a:ext>
            </a:extLst>
          </p:cNvPr>
          <p:cNvSpPr txBox="1">
            <a:spLocks/>
          </p:cNvSpPr>
          <p:nvPr/>
        </p:nvSpPr>
        <p:spPr bwMode="gray">
          <a:xfrm>
            <a:off x="174744" y="3500580"/>
            <a:ext cx="720000" cy="7200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1800" dirty="0">
                <a:solidFill>
                  <a:srgbClr val="FFFFFF"/>
                </a:solidFill>
                <a:latin typeface="Arial" panose="020B0604020202020204" pitchFamily="34" charset="0"/>
                <a:cs typeface="Arial" panose="020B0604020202020204" pitchFamily="34" charset="0"/>
              </a:rPr>
              <a:t>III.</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 name="Text Placeholder 6">
            <a:extLst>
              <a:ext uri="{FF2B5EF4-FFF2-40B4-BE49-F238E27FC236}">
                <a16:creationId xmlns:a16="http://schemas.microsoft.com/office/drawing/2014/main" id="{0973FDB9-5257-4DB2-9082-FE19690F21F2}"/>
              </a:ext>
            </a:extLst>
          </p:cNvPr>
          <p:cNvSpPr txBox="1">
            <a:spLocks/>
          </p:cNvSpPr>
          <p:nvPr/>
        </p:nvSpPr>
        <p:spPr bwMode="gray">
          <a:xfrm>
            <a:off x="1023615" y="3500580"/>
            <a:ext cx="3240000" cy="720000"/>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1400" b="1" dirty="0">
                <a:solidFill>
                  <a:schemeClr val="tx2"/>
                </a:solidFill>
                <a:latin typeface="Arial" panose="020B0604020202020204" pitchFamily="34" charset="0"/>
                <a:cs typeface="Arial" panose="020B0604020202020204" pitchFamily="34" charset="0"/>
              </a:rPr>
              <a:t>Différents types de clauses et impacts sur la gestion du contrat</a:t>
            </a:r>
          </a:p>
        </p:txBody>
      </p:sp>
      <p:sp>
        <p:nvSpPr>
          <p:cNvPr id="20" name="Text Placeholder 8">
            <a:extLst>
              <a:ext uri="{FF2B5EF4-FFF2-40B4-BE49-F238E27FC236}">
                <a16:creationId xmlns:a16="http://schemas.microsoft.com/office/drawing/2014/main" id="{852D7F84-68B0-4A55-82BC-435F7CD0EB76}"/>
              </a:ext>
            </a:extLst>
          </p:cNvPr>
          <p:cNvSpPr txBox="1">
            <a:spLocks/>
          </p:cNvSpPr>
          <p:nvPr/>
        </p:nvSpPr>
        <p:spPr bwMode="gray">
          <a:xfrm>
            <a:off x="174744" y="4400466"/>
            <a:ext cx="720000" cy="7200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1800" dirty="0">
                <a:solidFill>
                  <a:srgbClr val="FFFFFF"/>
                </a:solidFill>
                <a:latin typeface="Arial" panose="020B0604020202020204" pitchFamily="34" charset="0"/>
                <a:cs typeface="Arial" panose="020B0604020202020204" pitchFamily="34" charset="0"/>
              </a:rPr>
              <a:t>IV.</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1" name="Text Placeholder 6">
            <a:extLst>
              <a:ext uri="{FF2B5EF4-FFF2-40B4-BE49-F238E27FC236}">
                <a16:creationId xmlns:a16="http://schemas.microsoft.com/office/drawing/2014/main" id="{F5B1B5B0-8F0D-4DE5-A3A4-C790C6791B8F}"/>
              </a:ext>
            </a:extLst>
          </p:cNvPr>
          <p:cNvSpPr txBox="1">
            <a:spLocks/>
          </p:cNvSpPr>
          <p:nvPr/>
        </p:nvSpPr>
        <p:spPr bwMode="gray">
          <a:xfrm>
            <a:off x="1023615" y="4420967"/>
            <a:ext cx="3240000" cy="720000"/>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1400" b="1" dirty="0">
                <a:solidFill>
                  <a:schemeClr val="tx2"/>
                </a:solidFill>
                <a:latin typeface="Arial" panose="020B0604020202020204" pitchFamily="34" charset="0"/>
                <a:cs typeface="Arial" panose="020B0604020202020204" pitchFamily="34" charset="0"/>
              </a:rPr>
              <a:t>Organisation du suivi des contrats</a:t>
            </a:r>
          </a:p>
        </p:txBody>
      </p:sp>
      <p:sp>
        <p:nvSpPr>
          <p:cNvPr id="22" name="Text Placeholder 6">
            <a:extLst>
              <a:ext uri="{FF2B5EF4-FFF2-40B4-BE49-F238E27FC236}">
                <a16:creationId xmlns:a16="http://schemas.microsoft.com/office/drawing/2014/main" id="{843B73A8-1FA4-4428-93BF-B5B319DA1A20}"/>
              </a:ext>
            </a:extLst>
          </p:cNvPr>
          <p:cNvSpPr txBox="1">
            <a:spLocks/>
          </p:cNvSpPr>
          <p:nvPr/>
        </p:nvSpPr>
        <p:spPr bwMode="gray">
          <a:xfrm>
            <a:off x="1023615" y="5300351"/>
            <a:ext cx="3240000" cy="720000"/>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sz="1400" b="1" dirty="0">
                <a:solidFill>
                  <a:schemeClr val="tx2"/>
                </a:solidFill>
                <a:latin typeface="Arial" panose="020B0604020202020204" pitchFamily="34" charset="0"/>
                <a:cs typeface="Arial" panose="020B0604020202020204" pitchFamily="34" charset="0"/>
              </a:rPr>
              <a:t>Exemples de clauses et impacts</a:t>
            </a:r>
          </a:p>
        </p:txBody>
      </p:sp>
      <p:sp>
        <p:nvSpPr>
          <p:cNvPr id="23" name="Text Placeholder 8">
            <a:extLst>
              <a:ext uri="{FF2B5EF4-FFF2-40B4-BE49-F238E27FC236}">
                <a16:creationId xmlns:a16="http://schemas.microsoft.com/office/drawing/2014/main" id="{3216A7E4-1B7B-497C-B4E9-501B8E5BB3DD}"/>
              </a:ext>
            </a:extLst>
          </p:cNvPr>
          <p:cNvSpPr txBox="1">
            <a:spLocks/>
          </p:cNvSpPr>
          <p:nvPr/>
        </p:nvSpPr>
        <p:spPr bwMode="gray">
          <a:xfrm>
            <a:off x="174744" y="5300351"/>
            <a:ext cx="720000" cy="7200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1800" dirty="0">
                <a:solidFill>
                  <a:srgbClr val="FFFFFF"/>
                </a:solidFill>
                <a:latin typeface="Arial" panose="020B0604020202020204" pitchFamily="34" charset="0"/>
                <a:cs typeface="Arial" panose="020B0604020202020204" pitchFamily="34" charset="0"/>
              </a:rPr>
              <a:t>V.</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6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0-#ppt_w/2"/>
                                          </p:val>
                                        </p:tav>
                                        <p:tav tm="100000">
                                          <p:val>
                                            <p:strVal val="#ppt_x"/>
                                          </p:val>
                                        </p:tav>
                                      </p:tavLst>
                                    </p:anim>
                                    <p:anim calcmode="lin" valueType="num">
                                      <p:cBhvr additive="base">
                                        <p:cTn id="8" dur="25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250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P spid="30"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Les clauses standards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La clause type : avantages et inconvénients</a:t>
            </a:r>
          </a:p>
        </p:txBody>
      </p:sp>
      <p:sp>
        <p:nvSpPr>
          <p:cNvPr id="17" name="Sous-titre 2">
            <a:extLst>
              <a:ext uri="{FF2B5EF4-FFF2-40B4-BE49-F238E27FC236}">
                <a16:creationId xmlns:a16="http://schemas.microsoft.com/office/drawing/2014/main" id="{B1E8565D-E755-442E-8B23-A2B189659C7C}"/>
              </a:ext>
            </a:extLst>
          </p:cNvPr>
          <p:cNvSpPr>
            <a:spLocks noGrp="1"/>
          </p:cNvSpPr>
          <p:nvPr>
            <p:ph type="subTitle" idx="1"/>
          </p:nvPr>
        </p:nvSpPr>
        <p:spPr>
          <a:xfrm>
            <a:off x="179511" y="2204864"/>
            <a:ext cx="8784977" cy="1728192"/>
          </a:xfrm>
        </p:spPr>
        <p:txBody>
          <a:bodyPr>
            <a:normAutofit/>
          </a:bodyPr>
          <a:lstStyle/>
          <a:p>
            <a:pPr marL="342900" indent="-342900" algn="l">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Elle désigne des bénéficiaires « vivants ou représentés »</a:t>
            </a:r>
            <a:endParaRPr lang="fr-FR" sz="1900" dirty="0">
              <a:solidFill>
                <a:schemeClr val="tx2"/>
              </a:solidFill>
              <a:latin typeface="Arial" panose="020B0604020202020204" pitchFamily="34" charset="0"/>
              <a:cs typeface="Arial" panose="020B0604020202020204" pitchFamily="34" charset="0"/>
            </a:endParaRPr>
          </a:p>
          <a:p>
            <a:pPr algn="just"/>
            <a:r>
              <a:rPr lang="fr-FR" sz="1900" dirty="0">
                <a:solidFill>
                  <a:schemeClr val="tx2"/>
                </a:solidFill>
                <a:latin typeface="Arial" panose="020B0604020202020204" pitchFamily="34" charset="0"/>
                <a:cs typeface="Arial" panose="020B0604020202020204" pitchFamily="34" charset="0"/>
              </a:rPr>
              <a:t>	</a:t>
            </a:r>
            <a:r>
              <a:rPr lang="fr-FR" sz="1800" dirty="0">
                <a:solidFill>
                  <a:schemeClr val="tx2"/>
                </a:solidFill>
                <a:latin typeface="Arial" panose="020B0604020202020204" pitchFamily="34" charset="0"/>
                <a:cs typeface="Arial" panose="020B0604020202020204" pitchFamily="34" charset="0"/>
              </a:rPr>
              <a:t>Elle permet de se prémunir contre le risque de décès prématuré d’un bénéficiaire et permet de transmettre le capital assurance vie aux héritiers du bénéficiaire décédé.</a:t>
            </a:r>
          </a:p>
          <a:p>
            <a:pPr algn="just"/>
            <a:r>
              <a:rPr lang="fr-FR" sz="1800" dirty="0">
                <a:solidFill>
                  <a:schemeClr val="tx2"/>
                </a:solidFill>
                <a:latin typeface="Arial" panose="020B0604020202020204" pitchFamily="34" charset="0"/>
                <a:cs typeface="Arial" panose="020B0604020202020204" pitchFamily="34" charset="0"/>
              </a:rPr>
              <a:t>	Quid : Comment faudra-t-il partager le capital ?</a:t>
            </a:r>
            <a:endParaRPr lang="fr-FR" sz="1900" dirty="0">
              <a:solidFill>
                <a:schemeClr val="tx2"/>
              </a:solidFill>
              <a:latin typeface="Arial" panose="020B060402020202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5EF65D0C-D7BA-43F6-B455-F89E6E19EFC3}"/>
              </a:ext>
            </a:extLst>
          </p:cNvPr>
          <p:cNvPicPr>
            <a:picLocks noChangeAspect="1"/>
          </p:cNvPicPr>
          <p:nvPr/>
        </p:nvPicPr>
        <p:blipFill rotWithShape="1">
          <a:blip r:embed="rId3"/>
          <a:srcRect l="9173" t="30976" r="54046" b="13404"/>
          <a:stretch/>
        </p:blipFill>
        <p:spPr>
          <a:xfrm>
            <a:off x="616954" y="3429000"/>
            <a:ext cx="282638" cy="288000"/>
          </a:xfrm>
          <a:prstGeom prst="rect">
            <a:avLst/>
          </a:prstGeom>
        </p:spPr>
      </p:pic>
      <p:pic>
        <p:nvPicPr>
          <p:cNvPr id="26" name="Image 25">
            <a:extLst>
              <a:ext uri="{FF2B5EF4-FFF2-40B4-BE49-F238E27FC236}">
                <a16:creationId xmlns:a16="http://schemas.microsoft.com/office/drawing/2014/main" id="{61522E83-B9EB-4CA7-A274-39344292DA2C}"/>
              </a:ext>
            </a:extLst>
          </p:cNvPr>
          <p:cNvPicPr>
            <a:picLocks noChangeAspect="1"/>
          </p:cNvPicPr>
          <p:nvPr/>
        </p:nvPicPr>
        <p:blipFill rotWithShape="1">
          <a:blip r:embed="rId3"/>
          <a:srcRect l="53625" t="30608" r="8874" b="13740"/>
          <a:stretch/>
        </p:blipFill>
        <p:spPr>
          <a:xfrm>
            <a:off x="611592" y="2636944"/>
            <a:ext cx="288000" cy="288000"/>
          </a:xfrm>
          <a:prstGeom prst="rect">
            <a:avLst/>
          </a:prstGeom>
        </p:spPr>
      </p:pic>
      <p:graphicFrame>
        <p:nvGraphicFramePr>
          <p:cNvPr id="2" name="Diagramme 1">
            <a:extLst>
              <a:ext uri="{FF2B5EF4-FFF2-40B4-BE49-F238E27FC236}">
                <a16:creationId xmlns:a16="http://schemas.microsoft.com/office/drawing/2014/main" id="{13108E47-4D2C-451C-8C27-35F8F7C82D38}"/>
              </a:ext>
            </a:extLst>
          </p:cNvPr>
          <p:cNvGraphicFramePr/>
          <p:nvPr>
            <p:extLst>
              <p:ext uri="{D42A27DB-BD31-4B8C-83A1-F6EECF244321}">
                <p14:modId xmlns:p14="http://schemas.microsoft.com/office/powerpoint/2010/main" val="740544002"/>
              </p:ext>
            </p:extLst>
          </p:nvPr>
        </p:nvGraphicFramePr>
        <p:xfrm>
          <a:off x="2290502" y="3717000"/>
          <a:ext cx="4562994"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a:extLst>
              <a:ext uri="{FF2B5EF4-FFF2-40B4-BE49-F238E27FC236}">
                <a16:creationId xmlns:a16="http://schemas.microsoft.com/office/drawing/2014/main" id="{DEBF51F8-1596-4BD3-AC1B-9F6E1CF9F748}"/>
              </a:ext>
            </a:extLst>
          </p:cNvPr>
          <p:cNvSpPr txBox="1"/>
          <p:nvPr/>
        </p:nvSpPr>
        <p:spPr>
          <a:xfrm>
            <a:off x="3421417" y="4632418"/>
            <a:ext cx="405759" cy="288032"/>
          </a:xfrm>
          <a:prstGeom prst="rect">
            <a:avLst/>
          </a:prstGeom>
          <a:noFill/>
        </p:spPr>
        <p:txBody>
          <a:bodyPr wrap="square" rtlCol="0">
            <a:spAutoFit/>
          </a:bodyPr>
          <a:lstStyle/>
          <a:p>
            <a:r>
              <a:rPr lang="fr-FR" sz="1200" dirty="0"/>
              <a:t>1/2</a:t>
            </a:r>
          </a:p>
        </p:txBody>
      </p:sp>
      <p:sp>
        <p:nvSpPr>
          <p:cNvPr id="20" name="ZoneTexte 19">
            <a:extLst>
              <a:ext uri="{FF2B5EF4-FFF2-40B4-BE49-F238E27FC236}">
                <a16:creationId xmlns:a16="http://schemas.microsoft.com/office/drawing/2014/main" id="{D7C9DF0C-742D-4B3B-9133-12DA53073A58}"/>
              </a:ext>
            </a:extLst>
          </p:cNvPr>
          <p:cNvSpPr txBox="1"/>
          <p:nvPr/>
        </p:nvSpPr>
        <p:spPr>
          <a:xfrm>
            <a:off x="3426363" y="5517232"/>
            <a:ext cx="405759" cy="288032"/>
          </a:xfrm>
          <a:prstGeom prst="rect">
            <a:avLst/>
          </a:prstGeom>
          <a:noFill/>
        </p:spPr>
        <p:txBody>
          <a:bodyPr wrap="square" rtlCol="0">
            <a:spAutoFit/>
          </a:bodyPr>
          <a:lstStyle/>
          <a:p>
            <a:r>
              <a:rPr lang="fr-FR" sz="1200" dirty="0"/>
              <a:t>1/2</a:t>
            </a:r>
          </a:p>
        </p:txBody>
      </p:sp>
      <p:sp>
        <p:nvSpPr>
          <p:cNvPr id="22" name="ZoneTexte 21">
            <a:extLst>
              <a:ext uri="{FF2B5EF4-FFF2-40B4-BE49-F238E27FC236}">
                <a16:creationId xmlns:a16="http://schemas.microsoft.com/office/drawing/2014/main" id="{2C9F7DDD-3687-425F-8479-003EDE2F91FA}"/>
              </a:ext>
            </a:extLst>
          </p:cNvPr>
          <p:cNvSpPr txBox="1"/>
          <p:nvPr/>
        </p:nvSpPr>
        <p:spPr>
          <a:xfrm>
            <a:off x="5242110" y="4193464"/>
            <a:ext cx="264577" cy="276199"/>
          </a:xfrm>
          <a:prstGeom prst="rect">
            <a:avLst/>
          </a:prstGeom>
          <a:noFill/>
        </p:spPr>
        <p:txBody>
          <a:bodyPr wrap="square" rtlCol="0">
            <a:spAutoFit/>
          </a:bodyPr>
          <a:lstStyle/>
          <a:p>
            <a:r>
              <a:rPr lang="fr-FR" sz="1200" dirty="0">
                <a:solidFill>
                  <a:srgbClr val="FF0000"/>
                </a:solidFill>
              </a:rPr>
              <a:t>?</a:t>
            </a:r>
          </a:p>
        </p:txBody>
      </p:sp>
      <p:sp>
        <p:nvSpPr>
          <p:cNvPr id="23" name="ZoneTexte 22">
            <a:extLst>
              <a:ext uri="{FF2B5EF4-FFF2-40B4-BE49-F238E27FC236}">
                <a16:creationId xmlns:a16="http://schemas.microsoft.com/office/drawing/2014/main" id="{20588CD7-255C-4E70-AC9C-13C31A14FA16}"/>
              </a:ext>
            </a:extLst>
          </p:cNvPr>
          <p:cNvSpPr txBox="1"/>
          <p:nvPr/>
        </p:nvSpPr>
        <p:spPr>
          <a:xfrm>
            <a:off x="5254589" y="4920450"/>
            <a:ext cx="264577" cy="276199"/>
          </a:xfrm>
          <a:prstGeom prst="rect">
            <a:avLst/>
          </a:prstGeom>
          <a:noFill/>
        </p:spPr>
        <p:txBody>
          <a:bodyPr wrap="square" rtlCol="0">
            <a:spAutoFit/>
          </a:bodyPr>
          <a:lstStyle/>
          <a:p>
            <a:r>
              <a:rPr lang="fr-FR" sz="1200" dirty="0">
                <a:solidFill>
                  <a:srgbClr val="FF0000"/>
                </a:solidFill>
              </a:rPr>
              <a:t>?</a:t>
            </a:r>
          </a:p>
        </p:txBody>
      </p:sp>
      <p:sp>
        <p:nvSpPr>
          <p:cNvPr id="24" name="ZoneTexte 23">
            <a:extLst>
              <a:ext uri="{FF2B5EF4-FFF2-40B4-BE49-F238E27FC236}">
                <a16:creationId xmlns:a16="http://schemas.microsoft.com/office/drawing/2014/main" id="{3C5A4B73-5668-42DB-BAE2-151D6C53B5A0}"/>
              </a:ext>
            </a:extLst>
          </p:cNvPr>
          <p:cNvSpPr txBox="1"/>
          <p:nvPr/>
        </p:nvSpPr>
        <p:spPr>
          <a:xfrm>
            <a:off x="5271681" y="5733256"/>
            <a:ext cx="264577" cy="276199"/>
          </a:xfrm>
          <a:prstGeom prst="rect">
            <a:avLst/>
          </a:prstGeom>
          <a:noFill/>
        </p:spPr>
        <p:txBody>
          <a:bodyPr wrap="square" rtlCol="0">
            <a:spAutoFit/>
          </a:bodyPr>
          <a:lstStyle/>
          <a:p>
            <a:r>
              <a:rPr lang="fr-FR" sz="1200" dirty="0">
                <a:solidFill>
                  <a:srgbClr val="FF0000"/>
                </a:solidFill>
              </a:rPr>
              <a:t>?</a:t>
            </a:r>
          </a:p>
        </p:txBody>
      </p:sp>
      <p:sp>
        <p:nvSpPr>
          <p:cNvPr id="4" name="Signe de multiplication 3">
            <a:extLst>
              <a:ext uri="{FF2B5EF4-FFF2-40B4-BE49-F238E27FC236}">
                <a16:creationId xmlns:a16="http://schemas.microsoft.com/office/drawing/2014/main" id="{FAC101EF-2A1D-4878-BBC3-E7AF1C6424EA}"/>
              </a:ext>
            </a:extLst>
          </p:cNvPr>
          <p:cNvSpPr/>
          <p:nvPr/>
        </p:nvSpPr>
        <p:spPr>
          <a:xfrm>
            <a:off x="4270941" y="4365104"/>
            <a:ext cx="602115" cy="724658"/>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587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4"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Les clauses standards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Particularités attachées à la clause désignant « mon conjoint »</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2276872"/>
            <a:ext cx="8784977" cy="4680520"/>
          </a:xfrm>
        </p:spPr>
        <p:txBody>
          <a:bodyPr>
            <a:normAutofit/>
          </a:bodyPr>
          <a:lstStyle/>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Désignation par la qualité : qui a cette qualité au moment de l’exigibilité ? </a:t>
            </a:r>
            <a:r>
              <a:rPr lang="fr-FR" sz="2200" dirty="0">
                <a:solidFill>
                  <a:schemeClr val="tx2"/>
                </a:solidFill>
                <a:latin typeface="Arial" panose="020B0604020202020204" pitchFamily="34" charset="0"/>
                <a:cs typeface="Arial" panose="020B0604020202020204" pitchFamily="34" charset="0"/>
                <a:sym typeface="Wingdings" panose="05000000000000000000" pitchFamily="2" charset="2"/>
              </a:rPr>
              <a:t> nécessité d’actualiser les informations</a:t>
            </a:r>
            <a:r>
              <a:rPr lang="fr-FR" sz="2200" dirty="0">
                <a:solidFill>
                  <a:schemeClr val="tx2"/>
                </a:solidFill>
                <a:latin typeface="Arial" panose="020B0604020202020204" pitchFamily="34" charset="0"/>
                <a:cs typeface="Arial" panose="020B0604020202020204" pitchFamily="34" charset="0"/>
              </a:rPr>
              <a:t> </a:t>
            </a:r>
            <a:endParaRPr lang="fr-FR" sz="1900" dirty="0">
              <a:solidFill>
                <a:schemeClr val="tx2"/>
              </a:solidFill>
              <a:latin typeface="Arial" panose="020B0604020202020204" pitchFamily="34" charset="0"/>
              <a:cs typeface="Arial" panose="020B0604020202020204" pitchFamily="34" charset="0"/>
            </a:endParaRPr>
          </a:p>
          <a:p>
            <a:pPr algn="just"/>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Seul le divorce met fin au mariage : aucun effet de la séparation de fait ou de corps (sauf clause contraire). En l’absence de divorce, le conjoint bénéficiaire pourra prétendre au paiement du capital.</a:t>
            </a:r>
          </a:p>
          <a:p>
            <a:pPr marL="342900" indent="-342900" algn="just">
              <a:buFont typeface="Wingdings" panose="05000000000000000000" pitchFamily="2" charset="2"/>
              <a:buChar char="Ø"/>
            </a:pPr>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En cas de dissolution du mariage : prévoir une information de l’assureur, qui pourra lui conseiller de modifier sa clause bénéficiaire s’il le souhaite.</a:t>
            </a:r>
          </a:p>
        </p:txBody>
      </p:sp>
      <p:pic>
        <p:nvPicPr>
          <p:cNvPr id="5" name="Graphique 4" descr="Alliances">
            <a:extLst>
              <a:ext uri="{FF2B5EF4-FFF2-40B4-BE49-F238E27FC236}">
                <a16:creationId xmlns:a16="http://schemas.microsoft.com/office/drawing/2014/main" id="{20207643-4D34-42D0-A4ED-6D3C3490AD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57116" y="1147703"/>
            <a:ext cx="1146796" cy="1146796"/>
          </a:xfrm>
          <a:prstGeom prst="rect">
            <a:avLst/>
          </a:prstGeom>
        </p:spPr>
      </p:pic>
    </p:spTree>
    <p:extLst>
      <p:ext uri="{BB962C8B-B14F-4D97-AF65-F5344CB8AC3E}">
        <p14:creationId xmlns:p14="http://schemas.microsoft.com/office/powerpoint/2010/main" val="10508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21" presetClass="entr" presetSubtype="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Les clauses standards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La clause désignant « mes héritiers »</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2024423"/>
            <a:ext cx="8784977" cy="4680520"/>
          </a:xfrm>
        </p:spPr>
        <p:txBody>
          <a:bodyPr>
            <a:normAutofit/>
          </a:bodyPr>
          <a:lstStyle/>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En l’absence de testament</a:t>
            </a:r>
            <a:endParaRPr lang="fr-FR" sz="1900" dirty="0">
              <a:solidFill>
                <a:schemeClr val="tx2"/>
              </a:solidFill>
              <a:latin typeface="Arial" panose="020B0604020202020204" pitchFamily="34" charset="0"/>
              <a:cs typeface="Arial" panose="020B0604020202020204" pitchFamily="34" charset="0"/>
            </a:endParaRPr>
          </a:p>
          <a:p>
            <a:pPr algn="just"/>
            <a:r>
              <a:rPr lang="fr-FR" sz="1900" dirty="0">
                <a:solidFill>
                  <a:schemeClr val="tx2"/>
                </a:solidFill>
                <a:latin typeface="Arial" panose="020B0604020202020204" pitchFamily="34" charset="0"/>
                <a:cs typeface="Arial" panose="020B0604020202020204" pitchFamily="34" charset="0"/>
              </a:rPr>
              <a:t>Les héritiers sont déterminés en fonction des règles de la dévolution successorale : ils ont droit au bénéfice de l’assurance en proportion de leurs parts héréditaires </a:t>
            </a:r>
            <a:r>
              <a:rPr lang="fr-FR" sz="1900" dirty="0">
                <a:solidFill>
                  <a:schemeClr val="tx2"/>
                </a:solidFill>
                <a:latin typeface="Arial" panose="020B0604020202020204" pitchFamily="34" charset="0"/>
                <a:cs typeface="Arial" panose="020B0604020202020204" pitchFamily="34" charset="0"/>
                <a:sym typeface="Wingdings" panose="05000000000000000000" pitchFamily="2" charset="2"/>
              </a:rPr>
              <a:t> Notaire.</a:t>
            </a:r>
          </a:p>
          <a:p>
            <a:pPr algn="just"/>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En présence d’un testament</a:t>
            </a:r>
          </a:p>
          <a:p>
            <a:pPr algn="just"/>
            <a:r>
              <a:rPr lang="fr-FR" sz="1800" dirty="0">
                <a:solidFill>
                  <a:schemeClr val="tx2"/>
                </a:solidFill>
                <a:latin typeface="Arial" panose="020B0604020202020204" pitchFamily="34" charset="0"/>
                <a:cs typeface="Arial" panose="020B0604020202020204" pitchFamily="34" charset="0"/>
              </a:rPr>
              <a:t>L’existence d’un testament aura un impact sur la répartition des capitaux</a:t>
            </a:r>
          </a:p>
          <a:p>
            <a:pPr marL="742950" lvl="1" indent="-285750" algn="just">
              <a:buFont typeface="Arial" panose="020B0604020202020204" pitchFamily="34" charset="0"/>
              <a:buChar char="•"/>
            </a:pPr>
            <a:r>
              <a:rPr lang="fr-FR" sz="1700" dirty="0">
                <a:solidFill>
                  <a:schemeClr val="tx2"/>
                </a:solidFill>
                <a:latin typeface="Arial" panose="020B0604020202020204" pitchFamily="34" charset="0"/>
                <a:cs typeface="Arial" panose="020B0604020202020204" pitchFamily="34" charset="0"/>
              </a:rPr>
              <a:t>Première difficulté : connaitre l’existence d’un testament </a:t>
            </a:r>
            <a:r>
              <a:rPr lang="fr-FR" sz="1700" dirty="0">
                <a:solidFill>
                  <a:schemeClr val="tx2"/>
                </a:solidFill>
                <a:latin typeface="Arial" panose="020B0604020202020204" pitchFamily="34" charset="0"/>
                <a:cs typeface="Arial" panose="020B0604020202020204" pitchFamily="34" charset="0"/>
                <a:sym typeface="Wingdings" panose="05000000000000000000" pitchFamily="2" charset="2"/>
              </a:rPr>
              <a:t> nécessite de se rapprocher du notaire (pour le testament authentique)</a:t>
            </a:r>
          </a:p>
          <a:p>
            <a:pPr marL="742950" lvl="1" indent="-285750" algn="just">
              <a:buFont typeface="Arial" panose="020B0604020202020204" pitchFamily="34" charset="0"/>
              <a:buChar char="•"/>
            </a:pPr>
            <a:r>
              <a:rPr lang="fr-FR" sz="1700" dirty="0">
                <a:solidFill>
                  <a:schemeClr val="tx2"/>
                </a:solidFill>
                <a:latin typeface="Arial" panose="020B0604020202020204" pitchFamily="34" charset="0"/>
                <a:cs typeface="Arial" panose="020B0604020202020204" pitchFamily="34" charset="0"/>
                <a:sym typeface="Wingdings" panose="05000000000000000000" pitchFamily="2" charset="2"/>
              </a:rPr>
              <a:t>Confronter les dispositions du testament avec les dispositions légales : un éventuel légataire universel sera en concours avec les </a:t>
            </a:r>
            <a:r>
              <a:rPr lang="fr-FR" sz="1700" b="1" dirty="0">
                <a:solidFill>
                  <a:schemeClr val="tx2"/>
                </a:solidFill>
                <a:latin typeface="Arial" panose="020B0604020202020204" pitchFamily="34" charset="0"/>
                <a:cs typeface="Arial" panose="020B0604020202020204" pitchFamily="34" charset="0"/>
                <a:sym typeface="Wingdings" panose="05000000000000000000" pitchFamily="2" charset="2"/>
              </a:rPr>
              <a:t>héritiers réservataires </a:t>
            </a:r>
            <a:r>
              <a:rPr lang="fr-FR" sz="1700" dirty="0">
                <a:solidFill>
                  <a:schemeClr val="tx2"/>
                </a:solidFill>
                <a:latin typeface="Arial" panose="020B0604020202020204" pitchFamily="34" charset="0"/>
                <a:cs typeface="Arial" panose="020B0604020202020204" pitchFamily="34" charset="0"/>
                <a:sym typeface="Wingdings" panose="05000000000000000000" pitchFamily="2" charset="2"/>
              </a:rPr>
              <a:t>(réserve légale)</a:t>
            </a:r>
          </a:p>
        </p:txBody>
      </p:sp>
      <p:pic>
        <p:nvPicPr>
          <p:cNvPr id="4" name="Graphique 3" descr="Hiérarchie">
            <a:extLst>
              <a:ext uri="{FF2B5EF4-FFF2-40B4-BE49-F238E27FC236}">
                <a16:creationId xmlns:a16="http://schemas.microsoft.com/office/drawing/2014/main" id="{C6E300B8-2C2E-4210-AE68-3C74FDD0F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3876" y="1140596"/>
            <a:ext cx="992260" cy="992260"/>
          </a:xfrm>
          <a:prstGeom prst="rect">
            <a:avLst/>
          </a:prstGeom>
        </p:spPr>
      </p:pic>
    </p:spTree>
    <p:extLst>
      <p:ext uri="{BB962C8B-B14F-4D97-AF65-F5344CB8AC3E}">
        <p14:creationId xmlns:p14="http://schemas.microsoft.com/office/powerpoint/2010/main" val="412244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22" presetClass="entr" presetSubtype="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Les clauses personnalisées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Les clauses nominatives</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1772816"/>
            <a:ext cx="8784977" cy="4680520"/>
          </a:xfrm>
        </p:spPr>
        <p:txBody>
          <a:bodyPr>
            <a:normAutofit/>
          </a:bodyPr>
          <a:lstStyle/>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Le souscripteur peut désigner un héritier, mais aussi un </a:t>
            </a:r>
            <a:r>
              <a:rPr lang="fr-FR" sz="2200" b="1" dirty="0">
                <a:solidFill>
                  <a:schemeClr val="tx2"/>
                </a:solidFill>
                <a:latin typeface="Arial" panose="020B0604020202020204" pitchFamily="34" charset="0"/>
                <a:cs typeface="Arial" panose="020B0604020202020204" pitchFamily="34" charset="0"/>
              </a:rPr>
              <a:t>tiers</a:t>
            </a:r>
            <a:r>
              <a:rPr lang="fr-FR" sz="2200" dirty="0">
                <a:solidFill>
                  <a:schemeClr val="tx2"/>
                </a:solidFill>
                <a:latin typeface="Arial" panose="020B0604020202020204" pitchFamily="34" charset="0"/>
                <a:cs typeface="Arial" panose="020B0604020202020204" pitchFamily="34" charset="0"/>
              </a:rPr>
              <a:t> : nom et prénom indispensables, mais également d’autres informations facilitant la recherche au moment du décès.</a:t>
            </a:r>
          </a:p>
          <a:p>
            <a:pPr marL="342900" indent="-342900" algn="just">
              <a:buFont typeface="Wingdings" panose="05000000000000000000" pitchFamily="2" charset="2"/>
              <a:buChar char="Ø"/>
            </a:pPr>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Devoir d’information, par une mention au contrat, précisant l’intérêt de porter au contrat les coordonnées du bénéficiaire nommément désigné, utilisées en cas de décès : article A. 132-9-2° Code des assurances (pas d’équivalent dans le Code de la mutualité).</a:t>
            </a:r>
            <a:endParaRPr lang="fr-FR" sz="1900" dirty="0">
              <a:solidFill>
                <a:schemeClr val="tx2"/>
              </a:solidFill>
              <a:latin typeface="Arial" panose="020B0604020202020204" pitchFamily="34" charset="0"/>
              <a:cs typeface="Arial" panose="020B0604020202020204" pitchFamily="34" charset="0"/>
            </a:endParaRPr>
          </a:p>
          <a:p>
            <a:pPr algn="just"/>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Autre information nécessaire pour lever tout doute sur l’identité du bénéficiaire nommément désigné : </a:t>
            </a:r>
            <a:r>
              <a:rPr lang="fr-FR" sz="2200" u="sng" dirty="0">
                <a:solidFill>
                  <a:schemeClr val="tx2"/>
                </a:solidFill>
                <a:latin typeface="Arial" panose="020B0604020202020204" pitchFamily="34" charset="0"/>
                <a:cs typeface="Arial" panose="020B0604020202020204" pitchFamily="34" charset="0"/>
              </a:rPr>
              <a:t>date de naissance</a:t>
            </a:r>
            <a:r>
              <a:rPr lang="fr-FR" sz="2200" dirty="0">
                <a:solidFill>
                  <a:schemeClr val="tx2"/>
                </a:solidFill>
                <a:latin typeface="Arial" panose="020B0604020202020204" pitchFamily="34" charset="0"/>
                <a:cs typeface="Arial" panose="020B0604020202020204" pitchFamily="34" charset="0"/>
              </a:rPr>
              <a:t>.</a:t>
            </a:r>
          </a:p>
          <a:p>
            <a:pPr algn="l"/>
            <a:endParaRPr lang="fr-FR"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60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Les clauses personnalisées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Les clauses avec répartition</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1772816"/>
            <a:ext cx="8784977" cy="1152128"/>
          </a:xfrm>
        </p:spPr>
        <p:txBody>
          <a:bodyPr>
            <a:normAutofit/>
          </a:bodyPr>
          <a:lstStyle/>
          <a:p>
            <a:pPr marL="342900" indent="-342900" algn="l">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Répartition « par parts égales » ou inégalitaire</a:t>
            </a:r>
            <a:endParaRPr lang="fr-FR" sz="1900" dirty="0">
              <a:solidFill>
                <a:schemeClr val="tx2"/>
              </a:solidFill>
              <a:latin typeface="Arial" panose="020B0604020202020204" pitchFamily="34" charset="0"/>
              <a:cs typeface="Arial" panose="020B0604020202020204" pitchFamily="34" charset="0"/>
            </a:endParaRPr>
          </a:p>
          <a:p>
            <a:pPr algn="l"/>
            <a:r>
              <a:rPr lang="fr-FR" sz="1900" dirty="0">
                <a:solidFill>
                  <a:schemeClr val="tx2"/>
                </a:solidFill>
                <a:latin typeface="Arial" panose="020B0604020202020204" pitchFamily="34" charset="0"/>
                <a:cs typeface="Arial" panose="020B0604020202020204" pitchFamily="34" charset="0"/>
              </a:rPr>
              <a:t>Quid de la répartition du capital en cas de décès du bénéficiaire (décès </a:t>
            </a:r>
            <a:r>
              <a:rPr lang="fr-FR" sz="1900" u="sng" dirty="0">
                <a:solidFill>
                  <a:schemeClr val="tx2"/>
                </a:solidFill>
                <a:latin typeface="Arial" panose="020B0604020202020204" pitchFamily="34" charset="0"/>
                <a:cs typeface="Arial" panose="020B0604020202020204" pitchFamily="34" charset="0"/>
              </a:rPr>
              <a:t>après</a:t>
            </a:r>
            <a:r>
              <a:rPr lang="fr-FR" sz="1900" dirty="0">
                <a:solidFill>
                  <a:schemeClr val="tx2"/>
                </a:solidFill>
                <a:latin typeface="Arial" panose="020B0604020202020204" pitchFamily="34" charset="0"/>
                <a:cs typeface="Arial" panose="020B0604020202020204" pitchFamily="34" charset="0"/>
              </a:rPr>
              <a:t> l’assuré) ?</a:t>
            </a:r>
          </a:p>
        </p:txBody>
      </p:sp>
      <p:graphicFrame>
        <p:nvGraphicFramePr>
          <p:cNvPr id="17" name="Diagramme 16">
            <a:extLst>
              <a:ext uri="{FF2B5EF4-FFF2-40B4-BE49-F238E27FC236}">
                <a16:creationId xmlns:a16="http://schemas.microsoft.com/office/drawing/2014/main" id="{EF8A7839-4A00-46B3-92C8-7C238F7DFF6A}"/>
              </a:ext>
            </a:extLst>
          </p:cNvPr>
          <p:cNvGraphicFramePr/>
          <p:nvPr>
            <p:extLst>
              <p:ext uri="{D42A27DB-BD31-4B8C-83A1-F6EECF244321}">
                <p14:modId xmlns:p14="http://schemas.microsoft.com/office/powerpoint/2010/main" val="256929259"/>
              </p:ext>
            </p:extLst>
          </p:nvPr>
        </p:nvGraphicFramePr>
        <p:xfrm>
          <a:off x="809703" y="3068960"/>
          <a:ext cx="4858629"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lèche : droite 1">
            <a:extLst>
              <a:ext uri="{FF2B5EF4-FFF2-40B4-BE49-F238E27FC236}">
                <a16:creationId xmlns:a16="http://schemas.microsoft.com/office/drawing/2014/main" id="{2919D8F0-4CEF-43FC-8C8C-4957C1234F42}"/>
              </a:ext>
            </a:extLst>
          </p:cNvPr>
          <p:cNvSpPr/>
          <p:nvPr/>
        </p:nvSpPr>
        <p:spPr>
          <a:xfrm>
            <a:off x="5798546" y="4113076"/>
            <a:ext cx="628626" cy="576064"/>
          </a:xfrm>
          <a:prstGeom prst="rightArrow">
            <a:avLst/>
          </a:prstGeom>
          <a:solidFill>
            <a:srgbClr val="6DC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8FF0408C-87AC-4221-8EB5-F214196E64E0}"/>
              </a:ext>
            </a:extLst>
          </p:cNvPr>
          <p:cNvSpPr txBox="1"/>
          <p:nvPr/>
        </p:nvSpPr>
        <p:spPr>
          <a:xfrm>
            <a:off x="2915816" y="3804326"/>
            <a:ext cx="432048" cy="307777"/>
          </a:xfrm>
          <a:prstGeom prst="rect">
            <a:avLst/>
          </a:prstGeom>
          <a:noFill/>
        </p:spPr>
        <p:txBody>
          <a:bodyPr wrap="square" rtlCol="0">
            <a:spAutoFit/>
          </a:bodyPr>
          <a:lstStyle/>
          <a:p>
            <a:r>
              <a:rPr lang="fr-FR" sz="1400" dirty="0"/>
              <a:t>1/2</a:t>
            </a:r>
          </a:p>
        </p:txBody>
      </p:sp>
      <p:sp>
        <p:nvSpPr>
          <p:cNvPr id="20" name="ZoneTexte 19">
            <a:extLst>
              <a:ext uri="{FF2B5EF4-FFF2-40B4-BE49-F238E27FC236}">
                <a16:creationId xmlns:a16="http://schemas.microsoft.com/office/drawing/2014/main" id="{838132F8-809B-4DCB-98EF-827EF0643217}"/>
              </a:ext>
            </a:extLst>
          </p:cNvPr>
          <p:cNvSpPr txBox="1"/>
          <p:nvPr/>
        </p:nvSpPr>
        <p:spPr>
          <a:xfrm>
            <a:off x="2915816" y="4689140"/>
            <a:ext cx="432048" cy="307777"/>
          </a:xfrm>
          <a:prstGeom prst="rect">
            <a:avLst/>
          </a:prstGeom>
          <a:noFill/>
        </p:spPr>
        <p:txBody>
          <a:bodyPr wrap="square" rtlCol="0">
            <a:spAutoFit/>
          </a:bodyPr>
          <a:lstStyle/>
          <a:p>
            <a:r>
              <a:rPr lang="fr-FR" sz="1400" dirty="0"/>
              <a:t>1/2</a:t>
            </a:r>
          </a:p>
        </p:txBody>
      </p:sp>
      <p:sp>
        <p:nvSpPr>
          <p:cNvPr id="21" name="Sous-titre 2">
            <a:extLst>
              <a:ext uri="{FF2B5EF4-FFF2-40B4-BE49-F238E27FC236}">
                <a16:creationId xmlns:a16="http://schemas.microsoft.com/office/drawing/2014/main" id="{5B32C380-E163-4CBD-B509-321155BA0E86}"/>
              </a:ext>
            </a:extLst>
          </p:cNvPr>
          <p:cNvSpPr txBox="1">
            <a:spLocks/>
          </p:cNvSpPr>
          <p:nvPr/>
        </p:nvSpPr>
        <p:spPr>
          <a:xfrm>
            <a:off x="6671061" y="3212976"/>
            <a:ext cx="1980073" cy="266429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algn="l" fontAlgn="auto">
              <a:spcAft>
                <a:spcPts val="0"/>
              </a:spcAft>
            </a:pPr>
            <a:r>
              <a:rPr lang="fr-FR" sz="1900" dirty="0">
                <a:solidFill>
                  <a:schemeClr val="tx2"/>
                </a:solidFill>
                <a:latin typeface="Arial" panose="020B0604020202020204" pitchFamily="34" charset="0"/>
                <a:cs typeface="Arial" panose="020B0604020202020204" pitchFamily="34" charset="0"/>
              </a:rPr>
              <a:t>Le bénéficiaire 2 aura-t-il droit à l’intégralité du capital ?</a:t>
            </a:r>
          </a:p>
          <a:p>
            <a:pPr algn="l" fontAlgn="auto">
              <a:spcAft>
                <a:spcPts val="0"/>
              </a:spcAft>
            </a:pPr>
            <a:r>
              <a:rPr lang="fr-FR" sz="1900" dirty="0">
                <a:solidFill>
                  <a:schemeClr val="tx2"/>
                </a:solidFill>
                <a:latin typeface="Arial" panose="020B0604020202020204" pitchFamily="34" charset="0"/>
                <a:cs typeface="Arial" panose="020B0604020202020204" pitchFamily="34" charset="0"/>
              </a:rPr>
              <a:t>Cour de cassation, </a:t>
            </a:r>
            <a:r>
              <a:rPr lang="fr-FR" sz="1900" dirty="0" err="1">
                <a:solidFill>
                  <a:schemeClr val="tx2"/>
                </a:solidFill>
                <a:latin typeface="Arial" panose="020B0604020202020204" pitchFamily="34" charset="0"/>
                <a:cs typeface="Arial" panose="020B0604020202020204" pitchFamily="34" charset="0"/>
              </a:rPr>
              <a:t>Civ</a:t>
            </a:r>
            <a:r>
              <a:rPr lang="fr-FR" sz="1900" dirty="0">
                <a:solidFill>
                  <a:schemeClr val="tx2"/>
                </a:solidFill>
                <a:latin typeface="Arial" panose="020B0604020202020204" pitchFamily="34" charset="0"/>
                <a:cs typeface="Arial" panose="020B0604020202020204" pitchFamily="34" charset="0"/>
              </a:rPr>
              <a:t>., 2</a:t>
            </a:r>
            <a:r>
              <a:rPr lang="fr-FR" sz="1900" baseline="30000" dirty="0">
                <a:solidFill>
                  <a:schemeClr val="tx2"/>
                </a:solidFill>
                <a:latin typeface="Arial" panose="020B0604020202020204" pitchFamily="34" charset="0"/>
                <a:cs typeface="Arial" panose="020B0604020202020204" pitchFamily="34" charset="0"/>
              </a:rPr>
              <a:t>ème</a:t>
            </a:r>
            <a:r>
              <a:rPr lang="fr-FR" sz="1900" dirty="0">
                <a:solidFill>
                  <a:schemeClr val="tx2"/>
                </a:solidFill>
                <a:latin typeface="Arial" panose="020B0604020202020204" pitchFamily="34" charset="0"/>
                <a:cs typeface="Arial" panose="020B0604020202020204" pitchFamily="34" charset="0"/>
              </a:rPr>
              <a:t>, 23 octobre 2008</a:t>
            </a:r>
          </a:p>
        </p:txBody>
      </p:sp>
      <p:sp>
        <p:nvSpPr>
          <p:cNvPr id="22" name="Signe de multiplication 21">
            <a:extLst>
              <a:ext uri="{FF2B5EF4-FFF2-40B4-BE49-F238E27FC236}">
                <a16:creationId xmlns:a16="http://schemas.microsoft.com/office/drawing/2014/main" id="{6A861BF6-45F4-41ED-98C5-4D7AF05729A8}"/>
              </a:ext>
            </a:extLst>
          </p:cNvPr>
          <p:cNvSpPr/>
          <p:nvPr/>
        </p:nvSpPr>
        <p:spPr>
          <a:xfrm>
            <a:off x="4283968" y="3299826"/>
            <a:ext cx="838079" cy="1008112"/>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11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Les clauses personnalisées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08720"/>
            <a:ext cx="4947472" cy="738664"/>
          </a:xfrm>
          <a:prstGeom prst="rect">
            <a:avLst/>
          </a:prstGeom>
          <a:noFill/>
        </p:spPr>
        <p:txBody>
          <a:bodyPr wrap="square" rtlCol="0">
            <a:spAutoFit/>
          </a:bodyPr>
          <a:lstStyle/>
          <a:p>
            <a:pPr>
              <a:defRPr/>
            </a:pPr>
            <a:r>
              <a:rPr lang="fr-FR" sz="2100" b="1" dirty="0">
                <a:solidFill>
                  <a:srgbClr val="176268"/>
                </a:solidFill>
              </a:rPr>
              <a:t>La clause démembrée : quelques précautions requises</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1700808"/>
            <a:ext cx="8784977" cy="4824536"/>
          </a:xfrm>
        </p:spPr>
        <p:txBody>
          <a:bodyPr>
            <a:normAutofit fontScale="85000" lnSpcReduction="20000"/>
          </a:bodyPr>
          <a:lstStyle/>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Le démembrement de la clause bénéficiaire fait apparaître, simultanément, au moins deux bénéficiaires successifs :</a:t>
            </a:r>
          </a:p>
          <a:p>
            <a:pPr marL="800100" lvl="1" indent="-342900" algn="just">
              <a:buFont typeface="Arial" panose="020B0604020202020204" pitchFamily="34" charset="0"/>
              <a:buChar char="•"/>
            </a:pPr>
            <a:r>
              <a:rPr lang="fr-FR" sz="1600" dirty="0">
                <a:solidFill>
                  <a:schemeClr val="tx2"/>
                </a:solidFill>
                <a:latin typeface="Arial" panose="020B0604020202020204" pitchFamily="34" charset="0"/>
                <a:cs typeface="Arial" panose="020B0604020202020204" pitchFamily="34" charset="0"/>
              </a:rPr>
              <a:t>Un bénéficiaire pour l’usufruit,</a:t>
            </a:r>
          </a:p>
          <a:p>
            <a:pPr marL="800100" lvl="1" indent="-342900" algn="just">
              <a:buFont typeface="Arial" panose="020B0604020202020204" pitchFamily="34" charset="0"/>
              <a:buChar char="•"/>
            </a:pPr>
            <a:r>
              <a:rPr lang="fr-FR" sz="1600" dirty="0">
                <a:solidFill>
                  <a:schemeClr val="tx2"/>
                </a:solidFill>
                <a:latin typeface="Arial" panose="020B0604020202020204" pitchFamily="34" charset="0"/>
                <a:cs typeface="Arial" panose="020B0604020202020204" pitchFamily="34" charset="0"/>
              </a:rPr>
              <a:t>Un bénéficiaire pour la nue-propriété.</a:t>
            </a:r>
          </a:p>
          <a:p>
            <a:pPr lvl="1" algn="just"/>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Lors de la souscription du contrat, il est stipulé qu’au terme du contrat les prestations garanties seront versées :</a:t>
            </a:r>
          </a:p>
          <a:p>
            <a:pPr marL="800100" lvl="1" indent="-342900" algn="just">
              <a:buFont typeface="Arial" panose="020B0604020202020204" pitchFamily="34" charset="0"/>
              <a:buChar char="•"/>
            </a:pPr>
            <a:r>
              <a:rPr lang="fr-FR" sz="1600" dirty="0">
                <a:solidFill>
                  <a:schemeClr val="tx2"/>
                </a:solidFill>
                <a:latin typeface="Arial" panose="020B0604020202020204" pitchFamily="34" charset="0"/>
                <a:cs typeface="Arial" panose="020B0604020202020204" pitchFamily="34" charset="0"/>
              </a:rPr>
              <a:t>En usufruit à une personne déterminée,</a:t>
            </a:r>
          </a:p>
          <a:p>
            <a:pPr marL="800100" lvl="1" indent="-342900" algn="just">
              <a:buFont typeface="Arial" panose="020B0604020202020204" pitchFamily="34" charset="0"/>
              <a:buChar char="•"/>
            </a:pPr>
            <a:r>
              <a:rPr lang="fr-FR" sz="1600" dirty="0">
                <a:solidFill>
                  <a:schemeClr val="tx2"/>
                </a:solidFill>
                <a:latin typeface="Arial" panose="020B0604020202020204" pitchFamily="34" charset="0"/>
                <a:cs typeface="Arial" panose="020B0604020202020204" pitchFamily="34" charset="0"/>
              </a:rPr>
              <a:t>En nue-propriété à une autre personne. </a:t>
            </a:r>
          </a:p>
          <a:p>
            <a:pPr algn="just"/>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Informer le souscripteur qu’au dénouement du contrat, usufruitier et nu-propriétaire devront rédiger une </a:t>
            </a:r>
            <a:r>
              <a:rPr lang="fr-FR" sz="2200" b="1" dirty="0">
                <a:solidFill>
                  <a:schemeClr val="tx2"/>
                </a:solidFill>
                <a:latin typeface="Arial" panose="020B0604020202020204" pitchFamily="34" charset="0"/>
                <a:cs typeface="Arial" panose="020B0604020202020204" pitchFamily="34" charset="0"/>
              </a:rPr>
              <a:t>convention de quasi-usufruit</a:t>
            </a:r>
            <a:r>
              <a:rPr lang="fr-FR" sz="1800" dirty="0">
                <a:solidFill>
                  <a:schemeClr val="tx2"/>
                </a:solidFill>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fr-FR" sz="18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Déterminer avec le souscripteur </a:t>
            </a:r>
            <a:r>
              <a:rPr lang="fr-FR" sz="2200" b="1" dirty="0">
                <a:solidFill>
                  <a:schemeClr val="tx2"/>
                </a:solidFill>
                <a:latin typeface="Arial" panose="020B0604020202020204" pitchFamily="34" charset="0"/>
                <a:cs typeface="Arial" panose="020B0604020202020204" pitchFamily="34" charset="0"/>
              </a:rPr>
              <a:t>l’étendue des pouvoirs </a:t>
            </a:r>
            <a:r>
              <a:rPr lang="fr-FR" sz="2200" dirty="0">
                <a:solidFill>
                  <a:schemeClr val="tx2"/>
                </a:solidFill>
                <a:latin typeface="Arial" panose="020B0604020202020204" pitchFamily="34" charset="0"/>
                <a:cs typeface="Arial" panose="020B0604020202020204" pitchFamily="34" charset="0"/>
              </a:rPr>
              <a:t>qu’il souhaite donner à l’usufruitier et au nu-propriétaire. Et adapter la clause en conséquence.</a:t>
            </a:r>
          </a:p>
          <a:p>
            <a:pPr marL="342900" indent="-342900" algn="just">
              <a:buFont typeface="Wingdings" panose="05000000000000000000" pitchFamily="2" charset="2"/>
              <a:buChar char="Ø"/>
            </a:pPr>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Pour éviter tout litige : informer les nus-propriétaires qu’ils ne percevront rien au décès de l’assuré et n’auront à cette date qu’un droit de créance sur l’actif successoral du quasi-usufruitier.</a:t>
            </a:r>
          </a:p>
          <a:p>
            <a:pPr algn="l"/>
            <a:endParaRPr lang="fr-FR"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0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Les clauses personnalisées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Désignation assortie de charges et conditions</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1870794"/>
            <a:ext cx="8784977" cy="4510534"/>
          </a:xfrm>
        </p:spPr>
        <p:txBody>
          <a:bodyPr>
            <a:normAutofit lnSpcReduction="10000"/>
          </a:bodyPr>
          <a:lstStyle/>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La charge est une obligation que le souscripteur impose au bénéficiaire en même temps qu’il lui attribue le bénéfice du contrat d’assurance.</a:t>
            </a:r>
          </a:p>
          <a:p>
            <a:pPr algn="just"/>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Le bénéficiaire doit accepter la charge en même temps que le bénéfice du contrat d’assurance vie</a:t>
            </a:r>
          </a:p>
          <a:p>
            <a:pPr algn="just"/>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Possibilité d’insertion d’une clause d’inaliénabilité </a:t>
            </a:r>
            <a:r>
              <a:rPr lang="fr-FR" sz="2200" b="1" dirty="0">
                <a:solidFill>
                  <a:schemeClr val="tx2"/>
                </a:solidFill>
                <a:latin typeface="Arial" panose="020B0604020202020204" pitchFamily="34" charset="0"/>
                <a:cs typeface="Arial" panose="020B0604020202020204" pitchFamily="34" charset="0"/>
              </a:rPr>
              <a:t>temporaire</a:t>
            </a:r>
          </a:p>
          <a:p>
            <a:pPr algn="just"/>
            <a:r>
              <a:rPr lang="fr-FR" sz="1800" dirty="0">
                <a:solidFill>
                  <a:schemeClr val="tx2"/>
                </a:solidFill>
                <a:latin typeface="Arial" panose="020B0604020202020204" pitchFamily="34" charset="0"/>
                <a:cs typeface="Arial" panose="020B0604020202020204" pitchFamily="34" charset="0"/>
              </a:rPr>
              <a:t>Elle devra, conformément à l’article 900-1 du Code civil être temporaire et </a:t>
            </a:r>
            <a:r>
              <a:rPr lang="fr-FR" sz="1800" u="sng" dirty="0">
                <a:solidFill>
                  <a:schemeClr val="tx2"/>
                </a:solidFill>
                <a:latin typeface="Arial" panose="020B0604020202020204" pitchFamily="34" charset="0"/>
                <a:cs typeface="Arial" panose="020B0604020202020204" pitchFamily="34" charset="0"/>
              </a:rPr>
              <a:t>justifiée par un intérêt sérieux et légitime</a:t>
            </a:r>
            <a:r>
              <a:rPr lang="fr-FR" sz="1800" dirty="0">
                <a:solidFill>
                  <a:schemeClr val="tx2"/>
                </a:solidFill>
                <a:latin typeface="Arial" panose="020B0604020202020204" pitchFamily="34" charset="0"/>
                <a:cs typeface="Arial" panose="020B0604020202020204" pitchFamily="34" charset="0"/>
              </a:rPr>
              <a:t>.</a:t>
            </a:r>
          </a:p>
          <a:p>
            <a:pPr algn="just"/>
            <a:endParaRPr lang="fr-FR" sz="18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Il n’appartient pas à l’assureur, qui se contente d’enregistrer la clause bénéficiaire, mais au </a:t>
            </a:r>
            <a:r>
              <a:rPr lang="fr-FR" sz="2200" b="1" dirty="0">
                <a:solidFill>
                  <a:schemeClr val="tx2"/>
                </a:solidFill>
                <a:latin typeface="Arial" panose="020B0604020202020204" pitchFamily="34" charset="0"/>
                <a:cs typeface="Arial" panose="020B0604020202020204" pitchFamily="34" charset="0"/>
              </a:rPr>
              <a:t>notaire</a:t>
            </a:r>
            <a:r>
              <a:rPr lang="fr-FR" sz="2200" dirty="0">
                <a:solidFill>
                  <a:schemeClr val="tx2"/>
                </a:solidFill>
                <a:latin typeface="Arial" panose="020B0604020202020204" pitchFamily="34" charset="0"/>
                <a:cs typeface="Arial" panose="020B0604020202020204" pitchFamily="34" charset="0"/>
              </a:rPr>
              <a:t>, de s’inquiéter de l’exécution ou de l’inexécution des charges</a:t>
            </a:r>
            <a:r>
              <a:rPr lang="fr-FR" sz="1800" dirty="0">
                <a:solidFill>
                  <a:schemeClr val="tx2"/>
                </a:solidFill>
                <a:latin typeface="Arial" panose="020B0604020202020204" pitchFamily="34" charset="0"/>
                <a:cs typeface="Arial" panose="020B0604020202020204" pitchFamily="34" charset="0"/>
              </a:rPr>
              <a:t>.</a:t>
            </a:r>
          </a:p>
          <a:p>
            <a:pPr algn="l"/>
            <a:endParaRPr lang="fr-FR" sz="1600" dirty="0">
              <a:solidFill>
                <a:schemeClr val="tx2"/>
              </a:solidFill>
              <a:latin typeface="Arial" panose="020B0604020202020204" pitchFamily="34" charset="0"/>
              <a:cs typeface="Arial" panose="020B0604020202020204" pitchFamily="34" charset="0"/>
            </a:endParaRPr>
          </a:p>
          <a:p>
            <a:pPr algn="l"/>
            <a:endParaRPr lang="fr-FR"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01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3. Les risques attachés aux clauses bénéficiaires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Primes manifestement exagérées : application de la règle de réduction</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1916832"/>
            <a:ext cx="8784977" cy="4680520"/>
          </a:xfrm>
        </p:spPr>
        <p:txBody>
          <a:bodyPr>
            <a:normAutofit/>
          </a:bodyPr>
          <a:lstStyle/>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Récompense est due à la communauté (régime légal) en cas de primes manifestement exagérées eu égard aux facultés du contractant.</a:t>
            </a:r>
          </a:p>
          <a:p>
            <a:pPr marL="342900" indent="-342900" algn="just">
              <a:buFont typeface="Wingdings" panose="05000000000000000000" pitchFamily="2" charset="2"/>
              <a:buChar char="Ø"/>
            </a:pPr>
            <a:endParaRPr lang="fr-FR" sz="22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Eléments pris en compte pour caractériser cette situation : </a:t>
            </a:r>
          </a:p>
          <a:p>
            <a:pPr marL="800100" lvl="1" indent="-342900" algn="just">
              <a:buFont typeface="Wingdings" panose="05000000000000000000" pitchFamily="2" charset="2"/>
              <a:buChar char="Ø"/>
            </a:pPr>
            <a:r>
              <a:rPr lang="fr-FR" sz="1600" dirty="0">
                <a:solidFill>
                  <a:schemeClr val="tx2"/>
                </a:solidFill>
                <a:latin typeface="Arial" panose="020B0604020202020204" pitchFamily="34" charset="0"/>
                <a:cs typeface="Arial" panose="020B0604020202020204" pitchFamily="34" charset="0"/>
              </a:rPr>
              <a:t>Au moment du versement ;</a:t>
            </a:r>
          </a:p>
          <a:p>
            <a:pPr marL="800100" lvl="1" indent="-342900" algn="just">
              <a:buFont typeface="Wingdings" panose="05000000000000000000" pitchFamily="2" charset="2"/>
              <a:buChar char="Ø"/>
            </a:pPr>
            <a:r>
              <a:rPr lang="fr-FR" sz="1600" dirty="0">
                <a:solidFill>
                  <a:schemeClr val="tx2"/>
                </a:solidFill>
                <a:latin typeface="Arial" panose="020B0604020202020204" pitchFamily="34" charset="0"/>
                <a:cs typeface="Arial" panose="020B0604020202020204" pitchFamily="34" charset="0"/>
              </a:rPr>
              <a:t>Au regard de l’âge ;</a:t>
            </a:r>
          </a:p>
          <a:p>
            <a:pPr marL="800100" lvl="1" indent="-342900" algn="just">
              <a:buFont typeface="Wingdings" panose="05000000000000000000" pitchFamily="2" charset="2"/>
              <a:buChar char="Ø"/>
            </a:pPr>
            <a:r>
              <a:rPr lang="fr-FR" sz="1600" dirty="0">
                <a:solidFill>
                  <a:schemeClr val="tx2"/>
                </a:solidFill>
                <a:latin typeface="Arial" panose="020B0604020202020204" pitchFamily="34" charset="0"/>
                <a:cs typeface="Arial" panose="020B0604020202020204" pitchFamily="34" charset="0"/>
              </a:rPr>
              <a:t>Au regard de la situation patrimoniale et familiale du souscripteur.</a:t>
            </a:r>
          </a:p>
          <a:p>
            <a:pPr algn="just"/>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Appréciation souveraine du juge du fond de </a:t>
            </a:r>
            <a:r>
              <a:rPr lang="fr-FR" sz="2200" b="1" dirty="0">
                <a:solidFill>
                  <a:schemeClr val="tx2"/>
                </a:solidFill>
                <a:latin typeface="Arial" panose="020B0604020202020204" pitchFamily="34" charset="0"/>
                <a:cs typeface="Arial" panose="020B0604020202020204" pitchFamily="34" charset="0"/>
              </a:rPr>
              <a:t>l’utilité</a:t>
            </a:r>
            <a:r>
              <a:rPr lang="fr-FR" sz="2200" dirty="0">
                <a:solidFill>
                  <a:schemeClr val="tx2"/>
                </a:solidFill>
                <a:latin typeface="Arial" panose="020B0604020202020204" pitchFamily="34" charset="0"/>
                <a:cs typeface="Arial" panose="020B0604020202020204" pitchFamily="34" charset="0"/>
              </a:rPr>
              <a:t> de la souscription du contrat pour le stipulant. Les magistrats doivent se déterminer au regard de l’ensemble de ses éléments.</a:t>
            </a:r>
          </a:p>
          <a:p>
            <a:pPr algn="l"/>
            <a:endParaRPr lang="fr-FR"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5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grpSp>
        <p:nvGrpSpPr>
          <p:cNvPr id="6" name="Groupe 5">
            <a:extLst>
              <a:ext uri="{FF2B5EF4-FFF2-40B4-BE49-F238E27FC236}">
                <a16:creationId xmlns:a16="http://schemas.microsoft.com/office/drawing/2014/main" id="{D6DF05A0-5029-4323-B0C9-AAC8BB48E3F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6766D8F-6A36-411C-B6F6-26F830001947}"/>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594A8FEB-20B7-42A6-8355-B9E6B48D39C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81A21E7-ED8C-472B-8EA6-E7EC3B7CA02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73B07E8B-298B-4F7C-8D9A-4D62E5CF3B3E}"/>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2591C777-CD12-4BC9-AB67-F91B4E8B0153}"/>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AF4723C-3025-444E-9826-6C67A3BA3FA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9AC5E0F3-F52D-4DED-9931-A86E6F72AEB4}"/>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III. Les types de clauses et impacts sur la gestion du contrat</a:t>
            </a:r>
          </a:p>
        </p:txBody>
      </p:sp>
      <p:sp>
        <p:nvSpPr>
          <p:cNvPr id="15" name="Espace réservé du contenu 66">
            <a:extLst>
              <a:ext uri="{FF2B5EF4-FFF2-40B4-BE49-F238E27FC236}">
                <a16:creationId xmlns:a16="http://schemas.microsoft.com/office/drawing/2014/main" id="{05797F4C-FCB6-498F-9D4F-CC8A8D49DBA0}"/>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3. Les risques attachés aux clauses bénéficiaires</a:t>
            </a:r>
          </a:p>
        </p:txBody>
      </p:sp>
      <p:sp>
        <p:nvSpPr>
          <p:cNvPr id="16" name="ZoneTexte 15">
            <a:extLst>
              <a:ext uri="{FF2B5EF4-FFF2-40B4-BE49-F238E27FC236}">
                <a16:creationId xmlns:a16="http://schemas.microsoft.com/office/drawing/2014/main" id="{A5D5EE15-EE27-40EC-9C81-ECFCE5B1FDB5}"/>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Requalification en libéralité</a:t>
            </a:r>
          </a:p>
        </p:txBody>
      </p:sp>
      <p:sp>
        <p:nvSpPr>
          <p:cNvPr id="18" name="Sous-titre 2">
            <a:extLst>
              <a:ext uri="{FF2B5EF4-FFF2-40B4-BE49-F238E27FC236}">
                <a16:creationId xmlns:a16="http://schemas.microsoft.com/office/drawing/2014/main" id="{A36BDA28-5AE7-413F-ABE6-9F497CED95DC}"/>
              </a:ext>
            </a:extLst>
          </p:cNvPr>
          <p:cNvSpPr>
            <a:spLocks noGrp="1"/>
          </p:cNvSpPr>
          <p:nvPr>
            <p:ph type="subTitle" idx="1"/>
          </p:nvPr>
        </p:nvSpPr>
        <p:spPr>
          <a:xfrm>
            <a:off x="179511" y="1772816"/>
            <a:ext cx="8784977" cy="4680520"/>
          </a:xfrm>
        </p:spPr>
        <p:txBody>
          <a:bodyPr>
            <a:normAutofit/>
          </a:bodyPr>
          <a:lstStyle/>
          <a:p>
            <a:pPr marL="342900" indent="-342900" algn="l">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Le contrat d’assurance vie dépourvu de tout aléa</a:t>
            </a:r>
            <a:endParaRPr lang="fr-FR" sz="1900" dirty="0">
              <a:solidFill>
                <a:schemeClr val="tx2"/>
              </a:solidFill>
              <a:latin typeface="Arial" panose="020B0604020202020204" pitchFamily="34" charset="0"/>
              <a:cs typeface="Arial" panose="020B0604020202020204" pitchFamily="34" charset="0"/>
            </a:endParaRPr>
          </a:p>
          <a:p>
            <a:pPr algn="just"/>
            <a:r>
              <a:rPr lang="fr-FR" sz="1800" dirty="0">
                <a:solidFill>
                  <a:schemeClr val="tx2"/>
                </a:solidFill>
                <a:latin typeface="Arial" panose="020B0604020202020204" pitchFamily="34" charset="0"/>
                <a:cs typeface="Arial" panose="020B0604020202020204" pitchFamily="34" charset="0"/>
              </a:rPr>
              <a:t>Exemple : personne hospitalisée qui souscrit 2 contrats, sur lesquels il verse une somme importante, et décède le mois suivant : la Cour d’appel a considéré que les versements ne pouvaient être destinés à lui assurer un complément de retraite au regard de l’état avancé de sa maladie.</a:t>
            </a:r>
          </a:p>
          <a:p>
            <a:pPr algn="just"/>
            <a:endParaRPr lang="fr-FR" sz="1900" dirty="0">
              <a:solidFill>
                <a:schemeClr val="tx2"/>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fr-FR" sz="2200" dirty="0">
                <a:solidFill>
                  <a:schemeClr val="tx2"/>
                </a:solidFill>
                <a:latin typeface="Arial" panose="020B0604020202020204" pitchFamily="34" charset="0"/>
                <a:cs typeface="Arial" panose="020B0604020202020204" pitchFamily="34" charset="0"/>
              </a:rPr>
              <a:t>Le contrat d’assurance vie constituant une donation : si les circonstances dans lesquelles son bénéficiaire a été désigné révèlent la volonté du souscripteur de se dépouiller de manière irrévocable.</a:t>
            </a:r>
          </a:p>
          <a:p>
            <a:pPr algn="just"/>
            <a:r>
              <a:rPr lang="fr-FR" sz="1800" dirty="0">
                <a:solidFill>
                  <a:schemeClr val="tx2"/>
                </a:solidFill>
                <a:latin typeface="Arial" panose="020B0604020202020204" pitchFamily="34" charset="0"/>
                <a:cs typeface="Arial" panose="020B0604020202020204" pitchFamily="34" charset="0"/>
              </a:rPr>
              <a:t>Exemple : assuré qui se savait atteint d’un cancer, qui souscrit un contrat d’assurance vie dont les primes correspondaient à 82% de son patrimoine et avait désigné une seule bénéficiaire devenue légataire universelle.</a:t>
            </a:r>
          </a:p>
        </p:txBody>
      </p:sp>
    </p:spTree>
    <p:extLst>
      <p:ext uri="{BB962C8B-B14F-4D97-AF65-F5344CB8AC3E}">
        <p14:creationId xmlns:p14="http://schemas.microsoft.com/office/powerpoint/2010/main" val="15662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96D92E67-E406-4A04-9458-3810202EA89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0064" r="30064"/>
          <a:stretch>
            <a:fillRect/>
          </a:stretch>
        </p:blipFill>
        <p:spPr>
          <a:xfrm>
            <a:off x="5041229" y="0"/>
            <a:ext cx="4102772" cy="6667500"/>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marL="0" marR="0" lvl="0" indent="0" algn="l" defTabSz="171445" rtl="0" eaLnBrk="1" fontAlgn="base" latinLnBrk="0" hangingPunct="1">
                <a:lnSpc>
                  <a:spcPct val="100000"/>
                </a:lnSpc>
                <a:spcBef>
                  <a:spcPct val="0"/>
                </a:spcBef>
                <a:spcAft>
                  <a:spcPct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4" name="TextBox 14">
            <a:extLst>
              <a:ext uri="{FF2B5EF4-FFF2-40B4-BE49-F238E27FC236}">
                <a16:creationId xmlns:a16="http://schemas.microsoft.com/office/drawing/2014/main" id="{D0F6CC99-D497-4C97-B39D-6B140FF7D401}"/>
              </a:ext>
            </a:extLst>
          </p:cNvPr>
          <p:cNvSpPr txBox="1"/>
          <p:nvPr/>
        </p:nvSpPr>
        <p:spPr>
          <a:xfrm>
            <a:off x="88345" y="513254"/>
            <a:ext cx="4843695" cy="2123658"/>
          </a:xfrm>
          <a:prstGeom prst="rect">
            <a:avLst/>
          </a:prstGeom>
          <a:noFill/>
        </p:spPr>
        <p:txBody>
          <a:bodyPr wrap="square" rtlCol="0">
            <a:spAutoFit/>
          </a:bodyPr>
          <a:lstStyle/>
          <a:p>
            <a:pPr lvl="0" algn="ctr">
              <a:defRPr/>
            </a:pPr>
            <a:r>
              <a:rPr lang="fr-FR" sz="4400" b="1" dirty="0">
                <a:solidFill>
                  <a:srgbClr val="009999"/>
                </a:solidFill>
                <a:latin typeface="Arial" panose="020B0604020202020204" pitchFamily="34" charset="0"/>
                <a:ea typeface="Montserrat Semi" charset="0"/>
                <a:cs typeface="Arial" panose="020B0604020202020204" pitchFamily="34" charset="0"/>
              </a:rPr>
              <a:t>IV. Organisation du suivi des contrats</a:t>
            </a:r>
          </a:p>
        </p:txBody>
      </p:sp>
      <p:sp>
        <p:nvSpPr>
          <p:cNvPr id="8" name="Text Placeholder 8">
            <a:extLst>
              <a:ext uri="{FF2B5EF4-FFF2-40B4-BE49-F238E27FC236}">
                <a16:creationId xmlns:a16="http://schemas.microsoft.com/office/drawing/2014/main" id="{3E49FE7C-0ED5-4B32-BFCC-BAC8A56E6553}"/>
              </a:ext>
            </a:extLst>
          </p:cNvPr>
          <p:cNvSpPr txBox="1">
            <a:spLocks/>
          </p:cNvSpPr>
          <p:nvPr/>
        </p:nvSpPr>
        <p:spPr bwMode="gray">
          <a:xfrm>
            <a:off x="179510" y="4437112"/>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8">
            <a:extLst>
              <a:ext uri="{FF2B5EF4-FFF2-40B4-BE49-F238E27FC236}">
                <a16:creationId xmlns:a16="http://schemas.microsoft.com/office/drawing/2014/main" id="{F8A87604-CE73-4CD9-826A-98ECE7608DDC}"/>
              </a:ext>
            </a:extLst>
          </p:cNvPr>
          <p:cNvSpPr txBox="1">
            <a:spLocks/>
          </p:cNvSpPr>
          <p:nvPr/>
        </p:nvSpPr>
        <p:spPr bwMode="gray">
          <a:xfrm>
            <a:off x="179511" y="5229200"/>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 Placeholder 6">
            <a:extLst>
              <a:ext uri="{FF2B5EF4-FFF2-40B4-BE49-F238E27FC236}">
                <a16:creationId xmlns:a16="http://schemas.microsoft.com/office/drawing/2014/main" id="{5738E07F-CDBE-4C07-A82F-CBA8F9BFE076}"/>
              </a:ext>
            </a:extLst>
          </p:cNvPr>
          <p:cNvSpPr txBox="1">
            <a:spLocks/>
          </p:cNvSpPr>
          <p:nvPr/>
        </p:nvSpPr>
        <p:spPr bwMode="gray">
          <a:xfrm>
            <a:off x="938642" y="4437112"/>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Impacts sur les procédures et les systèmes d’information</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 Placeholder 6">
            <a:extLst>
              <a:ext uri="{FF2B5EF4-FFF2-40B4-BE49-F238E27FC236}">
                <a16:creationId xmlns:a16="http://schemas.microsoft.com/office/drawing/2014/main" id="{C21D2883-4F54-4789-A9B1-99138F5BFEFB}"/>
              </a:ext>
            </a:extLst>
          </p:cNvPr>
          <p:cNvSpPr txBox="1">
            <a:spLocks/>
          </p:cNvSpPr>
          <p:nvPr/>
        </p:nvSpPr>
        <p:spPr bwMode="gray">
          <a:xfrm>
            <a:off x="938642" y="5229199"/>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Impacts de la délégation de gestion</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 Placeholder 8">
            <a:extLst>
              <a:ext uri="{FF2B5EF4-FFF2-40B4-BE49-F238E27FC236}">
                <a16:creationId xmlns:a16="http://schemas.microsoft.com/office/drawing/2014/main" id="{A3C7A5EA-8E32-4DE9-BF9A-A45DACDBEE33}"/>
              </a:ext>
            </a:extLst>
          </p:cNvPr>
          <p:cNvSpPr txBox="1">
            <a:spLocks/>
          </p:cNvSpPr>
          <p:nvPr/>
        </p:nvSpPr>
        <p:spPr bwMode="gray">
          <a:xfrm>
            <a:off x="179509" y="3645024"/>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Text Placeholder 6">
            <a:extLst>
              <a:ext uri="{FF2B5EF4-FFF2-40B4-BE49-F238E27FC236}">
                <a16:creationId xmlns:a16="http://schemas.microsoft.com/office/drawing/2014/main" id="{91148D28-6F1F-4BC1-B5FF-CBDFF5A63E3A}"/>
              </a:ext>
            </a:extLst>
          </p:cNvPr>
          <p:cNvSpPr txBox="1">
            <a:spLocks/>
          </p:cNvSpPr>
          <p:nvPr/>
        </p:nvSpPr>
        <p:spPr bwMode="gray">
          <a:xfrm>
            <a:off x="938642" y="3646579"/>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Nécessité</a:t>
            </a:r>
            <a:r>
              <a:rPr lang="fr-FR" b="1" dirty="0">
                <a:solidFill>
                  <a:srgbClr val="000000"/>
                </a:solidFill>
                <a:latin typeface="Arial" panose="020B0604020202020204" pitchFamily="34" charset="0"/>
                <a:cs typeface="Arial" panose="020B0604020202020204" pitchFamily="34" charset="0"/>
              </a:rPr>
              <a:t> de mise à jour des données clients</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401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7" descr="A picture containing indoor, wall&#10;&#10;Description generated with very high confidence">
            <a:extLst>
              <a:ext uri="{FF2B5EF4-FFF2-40B4-BE49-F238E27FC236}">
                <a16:creationId xmlns:a16="http://schemas.microsoft.com/office/drawing/2014/main" id="{77B394FB-E1E7-446C-9D9D-22541FBF84A4}"/>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5205" r="4982" b="3000"/>
          <a:stretch/>
        </p:blipFill>
        <p:spPr>
          <a:xfrm>
            <a:off x="5052060" y="0"/>
            <a:ext cx="4091940" cy="6667500"/>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marL="0" marR="0" lvl="0" indent="0" algn="l" defTabSz="171445" rtl="0" eaLnBrk="1" fontAlgn="base" latinLnBrk="0" hangingPunct="1">
                <a:lnSpc>
                  <a:spcPct val="100000"/>
                </a:lnSpc>
                <a:spcBef>
                  <a:spcPct val="0"/>
                </a:spcBef>
                <a:spcAft>
                  <a:spcPct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4" name="TextBox 14">
            <a:extLst>
              <a:ext uri="{FF2B5EF4-FFF2-40B4-BE49-F238E27FC236}">
                <a16:creationId xmlns:a16="http://schemas.microsoft.com/office/drawing/2014/main" id="{D0F6CC99-D497-4C97-B39D-6B140FF7D401}"/>
              </a:ext>
            </a:extLst>
          </p:cNvPr>
          <p:cNvSpPr txBox="1"/>
          <p:nvPr/>
        </p:nvSpPr>
        <p:spPr>
          <a:xfrm>
            <a:off x="-160457" y="1237627"/>
            <a:ext cx="4843695"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1200" cap="none" spc="0" normalizeH="0" baseline="0" dirty="0">
                <a:ln>
                  <a:noFill/>
                </a:ln>
                <a:solidFill>
                  <a:srgbClr val="009999"/>
                </a:solidFill>
                <a:effectLst/>
                <a:uLnTx/>
                <a:uFillTx/>
                <a:latin typeface="Arial" panose="020B0604020202020204" pitchFamily="34" charset="0"/>
                <a:ea typeface="Montserrat Semi" charset="0"/>
                <a:cs typeface="Arial" panose="020B0604020202020204" pitchFamily="34" charset="0"/>
              </a:rPr>
              <a:t>I. Le contexte</a:t>
            </a:r>
          </a:p>
        </p:txBody>
      </p:sp>
      <p:sp>
        <p:nvSpPr>
          <p:cNvPr id="8" name="Text Placeholder 8">
            <a:extLst>
              <a:ext uri="{FF2B5EF4-FFF2-40B4-BE49-F238E27FC236}">
                <a16:creationId xmlns:a16="http://schemas.microsoft.com/office/drawing/2014/main" id="{70E256BA-2BFD-478D-AB2A-E3A78F18C5AF}"/>
              </a:ext>
            </a:extLst>
          </p:cNvPr>
          <p:cNvSpPr txBox="1">
            <a:spLocks/>
          </p:cNvSpPr>
          <p:nvPr/>
        </p:nvSpPr>
        <p:spPr bwMode="gray">
          <a:xfrm>
            <a:off x="179510" y="4005064"/>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8">
            <a:extLst>
              <a:ext uri="{FF2B5EF4-FFF2-40B4-BE49-F238E27FC236}">
                <a16:creationId xmlns:a16="http://schemas.microsoft.com/office/drawing/2014/main" id="{163E8D0E-DCB5-48E5-944A-CF82FC4E7B6F}"/>
              </a:ext>
            </a:extLst>
          </p:cNvPr>
          <p:cNvSpPr txBox="1">
            <a:spLocks/>
          </p:cNvSpPr>
          <p:nvPr/>
        </p:nvSpPr>
        <p:spPr bwMode="gray">
          <a:xfrm>
            <a:off x="179510" y="4829808"/>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 Placeholder 8">
            <a:extLst>
              <a:ext uri="{FF2B5EF4-FFF2-40B4-BE49-F238E27FC236}">
                <a16:creationId xmlns:a16="http://schemas.microsoft.com/office/drawing/2014/main" id="{1A515D82-6584-4805-A5B7-21EC2A8D6480}"/>
              </a:ext>
            </a:extLst>
          </p:cNvPr>
          <p:cNvSpPr txBox="1">
            <a:spLocks/>
          </p:cNvSpPr>
          <p:nvPr/>
        </p:nvSpPr>
        <p:spPr bwMode="gray">
          <a:xfrm>
            <a:off x="179510" y="3180320"/>
            <a:ext cx="627833" cy="633400"/>
          </a:xfrm>
          <a:prstGeom prst="rect">
            <a:avLst/>
          </a:prstGeom>
          <a:solidFill>
            <a:srgbClr val="009999"/>
          </a:solidFill>
        </p:spPr>
        <p:txBody>
          <a:bodyPr lIns="72000" tIns="72000" rIns="72000" bIns="72000" anchor="ctr"/>
          <a:lstStyle>
            <a:lvl1pPr marL="0" indent="0" algn="ctr" defTabSz="1221456" rtl="0" eaLnBrk="1" latinLnBrk="0" hangingPunct="1">
              <a:spcBef>
                <a:spcPts val="300"/>
              </a:spcBef>
              <a:spcAft>
                <a:spcPts val="600"/>
              </a:spcAft>
              <a:buClr>
                <a:schemeClr val="accent2"/>
              </a:buClr>
              <a:buSzPct val="110000"/>
              <a:buFont typeface="Arial" pitchFamily="34" charset="0"/>
              <a:buNone/>
              <a:defRPr sz="4400" b="1" kern="1200" baseline="0">
                <a:solidFill>
                  <a:schemeClr val="tx1"/>
                </a:solidFill>
                <a:latin typeface="+mn-lt"/>
                <a:ea typeface="+mn-ea"/>
                <a:cs typeface="+mn-cs"/>
              </a:defRPr>
            </a:lvl1pPr>
            <a:lvl2pPr marL="0" indent="0" algn="ctr" defTabSz="1221456" rtl="0" eaLnBrk="1" latinLnBrk="0" hangingPunct="1">
              <a:spcBef>
                <a:spcPts val="300"/>
              </a:spcBef>
              <a:spcAft>
                <a:spcPts val="600"/>
              </a:spcAft>
              <a:buClr>
                <a:schemeClr val="accent1"/>
              </a:buClr>
              <a:buSzPct val="110000"/>
              <a:buFont typeface="Arial" pitchFamily="34" charset="0"/>
              <a:buNone/>
              <a:defRPr sz="4400" b="1" kern="1200">
                <a:solidFill>
                  <a:schemeClr val="tx1"/>
                </a:solidFill>
                <a:latin typeface="+mn-lt"/>
                <a:ea typeface="+mn-ea"/>
                <a:cs typeface="+mn-cs"/>
              </a:defRPr>
            </a:lvl2pPr>
            <a:lvl3pPr marL="0" indent="0" algn="ctr" defTabSz="1221456" rtl="0" eaLnBrk="1" latinLnBrk="0" hangingPunct="1">
              <a:spcBef>
                <a:spcPts val="300"/>
              </a:spcBef>
              <a:spcAft>
                <a:spcPts val="600"/>
              </a:spcAft>
              <a:buClr>
                <a:srgbClr val="6BC200"/>
              </a:buClr>
              <a:buSzPct val="110000"/>
              <a:buFont typeface="Arial" pitchFamily="34" charset="0"/>
              <a:buNone/>
              <a:defRPr sz="4400" b="1" kern="1200">
                <a:solidFill>
                  <a:schemeClr val="tx1"/>
                </a:solidFill>
                <a:latin typeface="+mn-lt"/>
                <a:ea typeface="+mn-ea"/>
                <a:cs typeface="+mn-cs"/>
              </a:defRPr>
            </a:lvl3pPr>
            <a:lvl4pPr marL="0" indent="0" algn="ctr" defTabSz="1221456" rtl="0" eaLnBrk="1" latinLnBrk="0" hangingPunct="1">
              <a:spcBef>
                <a:spcPts val="300"/>
              </a:spcBef>
              <a:spcAft>
                <a:spcPts val="600"/>
              </a:spcAft>
              <a:buClr>
                <a:schemeClr val="accent5"/>
              </a:buClr>
              <a:buSzPct val="110000"/>
              <a:buFont typeface="Arial" pitchFamily="34" charset="0"/>
              <a:buNone/>
              <a:defRPr sz="4400" b="1" kern="1200">
                <a:solidFill>
                  <a:schemeClr val="tx1"/>
                </a:solidFill>
                <a:latin typeface="+mn-lt"/>
                <a:ea typeface="+mn-ea"/>
                <a:cs typeface="+mn-cs"/>
              </a:defRPr>
            </a:lvl4pPr>
            <a:lvl5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5pPr>
            <a:lvl6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6pPr>
            <a:lvl7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7pPr>
            <a:lvl8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8pPr>
            <a:lvl9pPr marL="0" indent="0" algn="ctr" defTabSz="1221456" rtl="0" eaLnBrk="1" latinLnBrk="0" hangingPunct="1">
              <a:spcBef>
                <a:spcPts val="300"/>
              </a:spcBef>
              <a:spcAft>
                <a:spcPts val="600"/>
              </a:spcAft>
              <a:buClr>
                <a:schemeClr val="accent6"/>
              </a:buClr>
              <a:buSzPct val="110000"/>
              <a:buFont typeface="Arial" pitchFamily="34" charset="0"/>
              <a:buNone/>
              <a:defRPr sz="4400" b="1" kern="1200">
                <a:solidFill>
                  <a:schemeClr val="tx1"/>
                </a:solidFill>
                <a:latin typeface="+mn-lt"/>
                <a:ea typeface="+mn-ea"/>
                <a:cs typeface="+mn-cs"/>
              </a:defRPr>
            </a:lvl9pPr>
          </a:lstStyle>
          <a:p>
            <a:pPr marL="0" marR="0" lvl="0" indent="0" algn="ctr" defTabSz="1221456" rtl="0" eaLnBrk="1" fontAlgn="auto" latinLnBrk="0" hangingPunct="1">
              <a:lnSpc>
                <a:spcPct val="100000"/>
              </a:lnSpc>
              <a:spcBef>
                <a:spcPts val="300"/>
              </a:spcBef>
              <a:spcAft>
                <a:spcPts val="600"/>
              </a:spcAft>
              <a:buClr>
                <a:srgbClr val="AED8EF"/>
              </a:buClr>
              <a:buSzPct val="110000"/>
              <a:buFont typeface="Arial" pitchFamily="34" charset="0"/>
              <a:buNone/>
              <a:tabLst/>
              <a:defRPr/>
            </a:pPr>
            <a:r>
              <a:rPr lang="en-US" sz="2400" dirty="0">
                <a:solidFill>
                  <a:srgbClr val="FFFFFF"/>
                </a:solidFill>
                <a:latin typeface="Arial" panose="020B0604020202020204" pitchFamily="34" charset="0"/>
                <a:cs typeface="Arial" panose="020B0604020202020204" pitchFamily="34" charset="0"/>
              </a:rPr>
              <a:t>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Text Placeholder 6">
            <a:extLst>
              <a:ext uri="{FF2B5EF4-FFF2-40B4-BE49-F238E27FC236}">
                <a16:creationId xmlns:a16="http://schemas.microsoft.com/office/drawing/2014/main" id="{C6F34C2B-1328-4173-897B-9FE047004850}"/>
              </a:ext>
            </a:extLst>
          </p:cNvPr>
          <p:cNvSpPr txBox="1">
            <a:spLocks/>
          </p:cNvSpPr>
          <p:nvPr/>
        </p:nvSpPr>
        <p:spPr bwMode="gray">
          <a:xfrm>
            <a:off x="937131" y="3180319"/>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dirty="0">
                <a:solidFill>
                  <a:srgbClr val="000000"/>
                </a:solidFill>
                <a:latin typeface="Arial" panose="020B0604020202020204" pitchFamily="34" charset="0"/>
                <a:cs typeface="Arial" panose="020B0604020202020204" pitchFamily="34" charset="0"/>
              </a:rPr>
              <a:t>Définitions</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 Placeholder 6">
            <a:extLst>
              <a:ext uri="{FF2B5EF4-FFF2-40B4-BE49-F238E27FC236}">
                <a16:creationId xmlns:a16="http://schemas.microsoft.com/office/drawing/2014/main" id="{60720700-575F-4266-9079-BFF3CEF09CB1}"/>
              </a:ext>
            </a:extLst>
          </p:cNvPr>
          <p:cNvSpPr txBox="1">
            <a:spLocks/>
          </p:cNvSpPr>
          <p:nvPr/>
        </p:nvSpPr>
        <p:spPr bwMode="gray">
          <a:xfrm>
            <a:off x="937131" y="4005064"/>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noProof="0" dirty="0">
                <a:solidFill>
                  <a:srgbClr val="000000"/>
                </a:solidFill>
                <a:latin typeface="Arial" panose="020B0604020202020204" pitchFamily="34" charset="0"/>
                <a:cs typeface="Arial" panose="020B0604020202020204" pitchFamily="34" charset="0"/>
              </a:rPr>
              <a:t>Enjeux de la clause bénéficiaire</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6">
            <a:extLst>
              <a:ext uri="{FF2B5EF4-FFF2-40B4-BE49-F238E27FC236}">
                <a16:creationId xmlns:a16="http://schemas.microsoft.com/office/drawing/2014/main" id="{2E8C9537-C8C1-45D2-934A-0B1E3F2D56A7}"/>
              </a:ext>
            </a:extLst>
          </p:cNvPr>
          <p:cNvSpPr txBox="1">
            <a:spLocks/>
          </p:cNvSpPr>
          <p:nvPr/>
        </p:nvSpPr>
        <p:spPr bwMode="gray">
          <a:xfrm>
            <a:off x="937131" y="4829808"/>
            <a:ext cx="3247468" cy="633401"/>
          </a:xfrm>
          <a:prstGeom prst="rect">
            <a:avLst/>
          </a:prstGeom>
          <a:solidFill>
            <a:schemeClr val="bg1">
              <a:lumMod val="85000"/>
              <a:alpha val="41000"/>
            </a:schemeClr>
          </a:solidFill>
        </p:spPr>
        <p:txBody>
          <a:bodyPr lIns="180000" tIns="72000" rIns="72000" bIns="72000" anchor="ctr"/>
          <a:lstStyle>
            <a:lvl1pPr marL="0" indent="0" algn="l" defTabSz="1221456" rtl="0" eaLnBrk="1" latinLnBrk="0" hangingPunct="1">
              <a:spcBef>
                <a:spcPts val="300"/>
              </a:spcBef>
              <a:spcAft>
                <a:spcPts val="300"/>
              </a:spcAft>
              <a:buClr>
                <a:schemeClr val="accent2"/>
              </a:buClr>
              <a:buSzPct val="110000"/>
              <a:buFont typeface="Arial" pitchFamily="34" charset="0"/>
              <a:buNone/>
              <a:defRPr sz="1600" kern="1200" baseline="0">
                <a:solidFill>
                  <a:schemeClr val="tx1"/>
                </a:solidFill>
                <a:latin typeface="+mn-lt"/>
                <a:ea typeface="+mn-ea"/>
                <a:cs typeface="+mn-cs"/>
              </a:defRPr>
            </a:lvl1pPr>
            <a:lvl2pPr marL="3175" indent="0" algn="l" defTabSz="1221456" rtl="0" eaLnBrk="1" latinLnBrk="0" hangingPunct="1">
              <a:spcBef>
                <a:spcPts val="200"/>
              </a:spcBef>
              <a:spcAft>
                <a:spcPts val="300"/>
              </a:spcAft>
              <a:buClr>
                <a:schemeClr val="accent1"/>
              </a:buClr>
              <a:buSzPct val="110000"/>
              <a:buFont typeface="Arial" pitchFamily="34" charset="0"/>
              <a:buNone/>
              <a:tabLst/>
              <a:defRPr sz="1600" kern="1200">
                <a:solidFill>
                  <a:schemeClr val="tx1"/>
                </a:solidFill>
                <a:latin typeface="+mn-lt"/>
                <a:ea typeface="+mn-ea"/>
                <a:cs typeface="+mn-cs"/>
              </a:defRPr>
            </a:lvl2pPr>
            <a:lvl3pPr marL="3175" indent="0" algn="l" defTabSz="1221456" rtl="0" eaLnBrk="1" latinLnBrk="0" hangingPunct="1">
              <a:spcBef>
                <a:spcPts val="200"/>
              </a:spcBef>
              <a:spcAft>
                <a:spcPts val="300"/>
              </a:spcAft>
              <a:buClr>
                <a:srgbClr val="6BC200"/>
              </a:buClr>
              <a:buSzPct val="110000"/>
              <a:buFont typeface="Arial" pitchFamily="34" charset="0"/>
              <a:buNone/>
              <a:tabLst/>
              <a:defRPr sz="1600" kern="1200">
                <a:solidFill>
                  <a:schemeClr val="tx1"/>
                </a:solidFill>
                <a:latin typeface="+mn-lt"/>
                <a:ea typeface="+mn-ea"/>
                <a:cs typeface="+mn-cs"/>
              </a:defRPr>
            </a:lvl3pPr>
            <a:lvl4pPr marL="3175" indent="0" algn="l" defTabSz="1221456" rtl="0" eaLnBrk="1" latinLnBrk="0" hangingPunct="1">
              <a:spcBef>
                <a:spcPts val="200"/>
              </a:spcBef>
              <a:spcAft>
                <a:spcPts val="300"/>
              </a:spcAft>
              <a:buClr>
                <a:schemeClr val="accent5"/>
              </a:buClr>
              <a:buSzPct val="110000"/>
              <a:buFont typeface="Arial" pitchFamily="34" charset="0"/>
              <a:buNone/>
              <a:tabLst/>
              <a:defRPr sz="1600" kern="1200">
                <a:solidFill>
                  <a:schemeClr val="tx1"/>
                </a:solidFill>
                <a:latin typeface="+mn-lt"/>
                <a:ea typeface="+mn-ea"/>
                <a:cs typeface="+mn-cs"/>
              </a:defRPr>
            </a:lvl4pPr>
            <a:lvl5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5pPr>
            <a:lvl6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6pPr>
            <a:lvl7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7pPr>
            <a:lvl8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8pPr>
            <a:lvl9pPr marL="3175" indent="0" algn="l" defTabSz="1221456" rtl="0" eaLnBrk="1" latinLnBrk="0" hangingPunct="1">
              <a:spcBef>
                <a:spcPts val="200"/>
              </a:spcBef>
              <a:spcAft>
                <a:spcPts val="300"/>
              </a:spcAft>
              <a:buClr>
                <a:schemeClr val="accent6"/>
              </a:buClr>
              <a:buSzPct val="110000"/>
              <a:buFont typeface="Arial" pitchFamily="34" charset="0"/>
              <a:buNone/>
              <a:tabLst/>
              <a:defRPr sz="1600" kern="1200">
                <a:solidFill>
                  <a:schemeClr val="tx1"/>
                </a:solidFill>
                <a:latin typeface="+mn-lt"/>
                <a:ea typeface="+mn-ea"/>
                <a:cs typeface="+mn-cs"/>
              </a:defRPr>
            </a:lvl9pPr>
          </a:lstStyle>
          <a:p>
            <a:pPr lvl="0" fontAlgn="auto">
              <a:buClr>
                <a:srgbClr val="AED8EF"/>
              </a:buClr>
              <a:defRPr/>
            </a:pPr>
            <a:r>
              <a:rPr lang="fr-FR" b="1" noProof="0" dirty="0">
                <a:solidFill>
                  <a:srgbClr val="000000"/>
                </a:solidFill>
                <a:latin typeface="Arial" panose="020B0604020202020204" pitchFamily="34" charset="0"/>
                <a:cs typeface="Arial" panose="020B0604020202020204" pitchFamily="34" charset="0"/>
              </a:rPr>
              <a:t>Rapport de l’ACPR</a:t>
            </a:r>
            <a:endPar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221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1+#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0-#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686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503932" y="1460647"/>
            <a:ext cx="8136135" cy="4995459"/>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marL="285750" indent="-285750" algn="just">
              <a:buFont typeface="Courier New" panose="02070309020205020404" pitchFamily="49" charset="0"/>
              <a:buChar char="o"/>
              <a:defRPr/>
            </a:pPr>
            <a:r>
              <a:rPr lang="fr-FR" sz="1800" dirty="0">
                <a:solidFill>
                  <a:schemeClr val="tx2"/>
                </a:solidFill>
                <a:latin typeface="Arial" panose="020B0604020202020204" pitchFamily="34" charset="0"/>
                <a:cs typeface="Arial" panose="020B0604020202020204" pitchFamily="34" charset="0"/>
              </a:rPr>
              <a:t>Revue systématique des clauses bénéficiaires non standards par les services de l’assureur (direction gestion et/ou direction juridique/conformité).</a:t>
            </a:r>
          </a:p>
          <a:p>
            <a:pPr algn="just">
              <a:defRPr/>
            </a:pPr>
            <a:endParaRPr lang="fr-FR" sz="18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800" dirty="0">
                <a:solidFill>
                  <a:schemeClr val="tx2"/>
                </a:solidFill>
                <a:latin typeface="Arial" panose="020B0604020202020204" pitchFamily="34" charset="0"/>
                <a:cs typeface="Arial" panose="020B0604020202020204" pitchFamily="34" charset="0"/>
              </a:rPr>
              <a:t>Prévoir l’alimentation et l’indication complète des clauses bénéficiaires dans les systèmes d’information (blocages ou alertes si clause non complète).</a:t>
            </a:r>
          </a:p>
          <a:p>
            <a:pPr algn="just">
              <a:defRPr/>
            </a:pPr>
            <a:endParaRPr lang="fr-FR" sz="18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800" dirty="0">
                <a:solidFill>
                  <a:schemeClr val="tx2"/>
                </a:solidFill>
                <a:latin typeface="Arial" panose="020B0604020202020204" pitchFamily="34" charset="0"/>
                <a:cs typeface="Arial" panose="020B0604020202020204" pitchFamily="34" charset="0"/>
              </a:rPr>
              <a:t>Mise en place de contrôles réguliers de premier et de deuxième niveau sur la bonne rédaction des clauses libres.</a:t>
            </a:r>
          </a:p>
        </p:txBody>
      </p:sp>
      <p:grpSp>
        <p:nvGrpSpPr>
          <p:cNvPr id="6" name="Groupe 5">
            <a:extLst>
              <a:ext uri="{FF2B5EF4-FFF2-40B4-BE49-F238E27FC236}">
                <a16:creationId xmlns:a16="http://schemas.microsoft.com/office/drawing/2014/main" id="{3E06B0A7-165D-4C85-A210-5A52DC32F815}"/>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68DDE60C-E432-4F06-8E11-DADE5043FBAF}"/>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0FEC8887-B9A5-499F-9B1F-212F37D9E07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A3F1F109-92AB-4713-8974-68109B567BFA}"/>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933D26C2-F842-4553-9FD1-A06D3A247598}"/>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D4011076-E515-4E6C-B8C0-92C4B5EF234D}"/>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A54872F9-771E-42E8-A052-E5BB60ACD357}"/>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pic>
        <p:nvPicPr>
          <p:cNvPr id="5126" name="Picture 6" descr="Image associÃ©e">
            <a:extLst>
              <a:ext uri="{FF2B5EF4-FFF2-40B4-BE49-F238E27FC236}">
                <a16:creationId xmlns:a16="http://schemas.microsoft.com/office/drawing/2014/main" id="{2F55D868-D155-40D8-AFF6-A5D5A3A0A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86" y="861548"/>
            <a:ext cx="763680" cy="763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C389766-7C04-4C50-B0AB-EE18C530F744}"/>
              </a:ext>
            </a:extLst>
          </p:cNvPr>
          <p:cNvSpPr/>
          <p:nvPr/>
        </p:nvSpPr>
        <p:spPr>
          <a:xfrm>
            <a:off x="790237" y="1060537"/>
            <a:ext cx="4896710" cy="400110"/>
          </a:xfrm>
          <a:prstGeom prst="rect">
            <a:avLst/>
          </a:prstGeom>
        </p:spPr>
        <p:txBody>
          <a:bodyPr wrap="square">
            <a:spAutoFit/>
          </a:bodyPr>
          <a:lstStyle/>
          <a:p>
            <a:pPr>
              <a:defRPr/>
            </a:pPr>
            <a:r>
              <a:rPr lang="fr-FR" sz="2000" b="1" dirty="0">
                <a:solidFill>
                  <a:srgbClr val="176268"/>
                </a:solidFill>
                <a:latin typeface="Arial" panose="020B0604020202020204" pitchFamily="34" charset="0"/>
                <a:cs typeface="Arial" panose="020B0604020202020204" pitchFamily="34" charset="0"/>
              </a:rPr>
              <a:t>L’ACPR recommande </a:t>
            </a:r>
            <a:r>
              <a:rPr lang="fr-FR" sz="1600" dirty="0">
                <a:solidFill>
                  <a:srgbClr val="176268"/>
                </a:solidFill>
                <a:latin typeface="Arial" panose="020B0604020202020204" pitchFamily="34" charset="0"/>
                <a:cs typeface="Arial" panose="020B0604020202020204" pitchFamily="34" charset="0"/>
              </a:rPr>
              <a:t>(Q/R janvier 2016) </a:t>
            </a:r>
            <a:r>
              <a:rPr lang="fr-FR" b="1" dirty="0">
                <a:solidFill>
                  <a:srgbClr val="176268"/>
                </a:solidFill>
                <a:latin typeface="Arial" panose="020B0604020202020204" pitchFamily="34" charset="0"/>
                <a:cs typeface="Arial" panose="020B0604020202020204" pitchFamily="34" charset="0"/>
              </a:rPr>
              <a:t>: </a:t>
            </a:r>
          </a:p>
        </p:txBody>
      </p:sp>
      <p:sp>
        <p:nvSpPr>
          <p:cNvPr id="17" name="Espace réservé du contenu 66">
            <a:extLst>
              <a:ext uri="{FF2B5EF4-FFF2-40B4-BE49-F238E27FC236}">
                <a16:creationId xmlns:a16="http://schemas.microsoft.com/office/drawing/2014/main" id="{F58D8F4D-C319-493C-B71C-2D4D5DE25800}"/>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529007" y="1294843"/>
            <a:ext cx="8496943" cy="5493754"/>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Champ de nom de jeune fille ou du sexe (M ou F) non renseigné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Nombre de lettres des prénoms (pour éviter les initiales)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 X », « XX », « XXX », « 0 », « 00 », etc. à la place du nom ou du prénom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Faible occurrence des prénoms et des lieux de naissance pour identifier les erreurs de saisie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Identification des noms ou prénoms atypiques ou au regard de leur petite ou grande taille (ex. accolement de la civilité ou le nom du conjoint)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Nombre de lettres triples dans le prénom ou le nom patronymique (ex. 3 L – pour identifier les erreurs de saisie)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Présence d’un caractère spécial (« * », « # », « - », « µ », « é », « ç », chiffre dans le nom/prénom, etc.)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Prénom incluant la civilité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Prénom comportant un double espace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Interversion entre les champs nom et prénom(s)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Nom incluant la mention « né » ou « née » / « veuve » ou « veuf » / « épouse » ou « époux »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Présence d’un nom à particule (ex. patronyme + (de) en fin)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Présence d’un nom ou d’un prénom double comportant un tiret (« - »)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Concentrations anormales des dates de naissance (ex. surreprésentation des naissances au 1</a:t>
            </a:r>
            <a:r>
              <a:rPr lang="fr-FR" sz="1400" baseline="30000" dirty="0">
                <a:solidFill>
                  <a:schemeClr val="tx2"/>
                </a:solidFill>
                <a:latin typeface="Arial" panose="020B0604020202020204" pitchFamily="34" charset="0"/>
                <a:cs typeface="Arial" panose="020B0604020202020204" pitchFamily="34" charset="0"/>
              </a:rPr>
              <a:t>er</a:t>
            </a:r>
            <a:r>
              <a:rPr lang="fr-FR" sz="1400" dirty="0">
                <a:solidFill>
                  <a:schemeClr val="tx2"/>
                </a:solidFill>
                <a:latin typeface="Arial" panose="020B0604020202020204" pitchFamily="34" charset="0"/>
                <a:cs typeface="Arial" panose="020B0604020202020204" pitchFamily="34" charset="0"/>
              </a:rPr>
              <a:t> jour de chaque mois) / incohérence des dates de naissance (ex. 30 février, 32 décembre, etc.)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Date de fin de contrat incohérente (ex. 1892 ou 2100)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Nom identique au prénom ou nom comprenant le prénom ;</a:t>
            </a:r>
          </a:p>
          <a:p>
            <a:pPr>
              <a:lnSpc>
                <a:spcPct val="110000"/>
              </a:lnSpc>
              <a:buFont typeface="Wingdings" pitchFamily="2" charset="2"/>
              <a:buChar char="ü"/>
              <a:defRPr/>
            </a:pPr>
            <a:r>
              <a:rPr lang="fr-FR" sz="1400" dirty="0">
                <a:solidFill>
                  <a:schemeClr val="tx2"/>
                </a:solidFill>
                <a:latin typeface="Arial" panose="020B0604020202020204" pitchFamily="34" charset="0"/>
                <a:cs typeface="Arial" panose="020B0604020202020204" pitchFamily="34" charset="0"/>
              </a:rPr>
              <a:t>Date d’effet du contrat identique à la date de naissance.</a:t>
            </a:r>
          </a:p>
        </p:txBody>
      </p:sp>
      <p:grpSp>
        <p:nvGrpSpPr>
          <p:cNvPr id="6" name="Groupe 5">
            <a:extLst>
              <a:ext uri="{FF2B5EF4-FFF2-40B4-BE49-F238E27FC236}">
                <a16:creationId xmlns:a16="http://schemas.microsoft.com/office/drawing/2014/main" id="{9A3B33C1-37D6-413E-8F66-E83F29371920}"/>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97E526D-8D8A-47C2-9A3A-AD314423F9B6}"/>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F2236D8D-18B2-43CE-8EC6-E7752D26D57F}"/>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5CA4CD2A-FD5D-463A-B850-2C585DF6ECD5}"/>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6D3C5ACF-6DE3-4659-BE04-49DC97504823}"/>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670F7614-C93C-4E3D-8A57-5995453C7C7E}"/>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6316E0E1-03DE-4EA7-AA8A-8CBC67142B08}"/>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4" name="Espace réservé du contenu 66">
            <a:extLst>
              <a:ext uri="{FF2B5EF4-FFF2-40B4-BE49-F238E27FC236}">
                <a16:creationId xmlns:a16="http://schemas.microsoft.com/office/drawing/2014/main" id="{70CD3531-7121-492A-B524-E8FEF9683F1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5" name="Espace réservé du contenu 66">
            <a:extLst>
              <a:ext uri="{FF2B5EF4-FFF2-40B4-BE49-F238E27FC236}">
                <a16:creationId xmlns:a16="http://schemas.microsoft.com/office/drawing/2014/main" id="{8E2593DF-7186-4BD7-AD57-5F6831D9EFB5}"/>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
        <p:nvSpPr>
          <p:cNvPr id="2" name="Rectangle 1">
            <a:extLst>
              <a:ext uri="{FF2B5EF4-FFF2-40B4-BE49-F238E27FC236}">
                <a16:creationId xmlns:a16="http://schemas.microsoft.com/office/drawing/2014/main" id="{661BE2B0-6574-4B5E-B7E4-8D3CF203B64F}"/>
              </a:ext>
            </a:extLst>
          </p:cNvPr>
          <p:cNvSpPr/>
          <p:nvPr/>
        </p:nvSpPr>
        <p:spPr>
          <a:xfrm>
            <a:off x="118050" y="911238"/>
            <a:ext cx="5039179" cy="584775"/>
          </a:xfrm>
          <a:prstGeom prst="rect">
            <a:avLst/>
          </a:prstGeom>
        </p:spPr>
        <p:txBody>
          <a:bodyPr wrap="square">
            <a:spAutoFit/>
          </a:bodyPr>
          <a:lstStyle/>
          <a:p>
            <a:pPr>
              <a:defRPr/>
            </a:pPr>
            <a:r>
              <a:rPr lang="fr-FR" b="1" dirty="0">
                <a:solidFill>
                  <a:srgbClr val="057A7B"/>
                </a:solidFill>
                <a:latin typeface="Arial" panose="020B0604020202020204" pitchFamily="34" charset="0"/>
                <a:cs typeface="Arial" panose="020B0604020202020204" pitchFamily="34" charset="0"/>
              </a:rPr>
              <a:t>L’ACPR reporte le type d’erreurs à éviter</a:t>
            </a:r>
            <a:r>
              <a:rPr lang="fr-FR" dirty="0">
                <a:solidFill>
                  <a:srgbClr val="057A7B"/>
                </a:solidFill>
                <a:latin typeface="Arial" panose="020B0604020202020204" pitchFamily="34" charset="0"/>
                <a:cs typeface="Arial" panose="020B0604020202020204" pitchFamily="34" charset="0"/>
              </a:rPr>
              <a:t> </a:t>
            </a:r>
          </a:p>
          <a:p>
            <a:pPr>
              <a:defRPr/>
            </a:pPr>
            <a:r>
              <a:rPr lang="fr-FR" sz="1400" dirty="0">
                <a:solidFill>
                  <a:srgbClr val="057A7B"/>
                </a:solidFill>
                <a:latin typeface="Arial" panose="020B0604020202020204" pitchFamily="34" charset="0"/>
                <a:cs typeface="Arial" panose="020B0604020202020204" pitchFamily="34" charset="0"/>
              </a:rPr>
              <a:t>(Q/R janvier 2016) :</a:t>
            </a:r>
          </a:p>
        </p:txBody>
      </p:sp>
    </p:spTree>
    <p:extLst>
      <p:ext uri="{BB962C8B-B14F-4D97-AF65-F5344CB8AC3E}">
        <p14:creationId xmlns:p14="http://schemas.microsoft.com/office/powerpoint/2010/main" val="42205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91139"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175357" y="1400897"/>
            <a:ext cx="8659935" cy="4968453"/>
          </a:xfrm>
          <a:prstGeom prst="rect">
            <a:avLst/>
          </a:prstGeom>
          <a:noFill/>
          <a:ln>
            <a:noFill/>
          </a:ln>
          <a:extLst>
            <a:ext uri="{FAA26D3D-D897-4be2-8F04-BA451C77F1D7}"/>
          </a:extLst>
        </p:spPr>
        <p:txBody>
          <a:bodyPr anchor="ctr">
            <a:normAutofit fontScale="70000" lnSpcReduction="2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lnSpc>
                <a:spcPct val="120000"/>
              </a:lnSpc>
              <a:defRPr/>
            </a:pPr>
            <a:endParaRPr lang="fr-FR" sz="3200" b="1" u="sng" dirty="0">
              <a:solidFill>
                <a:schemeClr val="tx2"/>
              </a:solidFill>
              <a:latin typeface="Arial" panose="020B0604020202020204" pitchFamily="34" charset="0"/>
              <a:cs typeface="Arial" panose="020B0604020202020204" pitchFamily="34" charset="0"/>
            </a:endParaRPr>
          </a:p>
          <a:p>
            <a:pPr algn="just">
              <a:lnSpc>
                <a:spcPct val="134000"/>
              </a:lnSpc>
              <a:defRPr/>
            </a:pPr>
            <a:r>
              <a:rPr lang="fr-FR" dirty="0">
                <a:solidFill>
                  <a:schemeClr val="tx2"/>
                </a:solidFill>
                <a:latin typeface="Arial" panose="020B0604020202020204" pitchFamily="34" charset="0"/>
                <a:cs typeface="Arial" panose="020B0604020202020204" pitchFamily="34" charset="0"/>
              </a:rPr>
              <a:t>Les spécifications précisent le schéma du fichier d’interrogation de la base AGIRA:</a:t>
            </a:r>
          </a:p>
          <a:p>
            <a:pPr algn="just">
              <a:lnSpc>
                <a:spcPct val="134000"/>
              </a:lnSpc>
              <a:defRPr/>
            </a:pPr>
            <a:endParaRPr lang="fr-FR" dirty="0">
              <a:solidFill>
                <a:schemeClr val="tx2"/>
              </a:solidFill>
              <a:latin typeface="Arial" panose="020B0604020202020204" pitchFamily="34" charset="0"/>
              <a:cs typeface="Arial" panose="020B0604020202020204" pitchFamily="34" charset="0"/>
            </a:endParaRPr>
          </a:p>
          <a:p>
            <a:pPr algn="just">
              <a:lnSpc>
                <a:spcPct val="134000"/>
              </a:lnSpc>
              <a:defRPr/>
            </a:pPr>
            <a:endParaRPr lang="fr-FR" dirty="0">
              <a:solidFill>
                <a:schemeClr val="tx2"/>
              </a:solidFill>
              <a:latin typeface="Arial" panose="020B0604020202020204" pitchFamily="34" charset="0"/>
              <a:cs typeface="Arial" panose="020B0604020202020204" pitchFamily="34" charset="0"/>
            </a:endParaRPr>
          </a:p>
          <a:p>
            <a:pPr algn="just">
              <a:lnSpc>
                <a:spcPct val="134000"/>
              </a:lnSpc>
              <a:defRPr/>
            </a:pPr>
            <a:endParaRPr lang="fr-FR" dirty="0">
              <a:solidFill>
                <a:schemeClr val="tx2"/>
              </a:solidFill>
              <a:latin typeface="Arial" panose="020B0604020202020204" pitchFamily="34" charset="0"/>
              <a:cs typeface="Arial" panose="020B0604020202020204" pitchFamily="34" charset="0"/>
            </a:endParaRPr>
          </a:p>
          <a:p>
            <a:pPr algn="just">
              <a:lnSpc>
                <a:spcPct val="134000"/>
              </a:lnSpc>
              <a:defRPr/>
            </a:pPr>
            <a:endParaRPr lang="fr-FR" dirty="0">
              <a:solidFill>
                <a:schemeClr val="tx2"/>
              </a:solidFill>
              <a:latin typeface="Arial" panose="020B0604020202020204" pitchFamily="34" charset="0"/>
              <a:cs typeface="Arial" panose="020B0604020202020204" pitchFamily="34" charset="0"/>
            </a:endParaRPr>
          </a:p>
          <a:p>
            <a:pPr algn="just">
              <a:lnSpc>
                <a:spcPct val="134000"/>
              </a:lnSpc>
              <a:defRPr/>
            </a:pPr>
            <a:endParaRPr lang="fr-FR" dirty="0">
              <a:solidFill>
                <a:schemeClr val="tx2"/>
              </a:solidFill>
              <a:latin typeface="Arial" panose="020B0604020202020204" pitchFamily="34" charset="0"/>
              <a:cs typeface="Arial" panose="020B0604020202020204" pitchFamily="34" charset="0"/>
            </a:endParaRPr>
          </a:p>
          <a:p>
            <a:pPr algn="just">
              <a:lnSpc>
                <a:spcPct val="134000"/>
              </a:lnSpc>
              <a:defRPr/>
            </a:pPr>
            <a:endParaRPr lang="fr-FR" b="1" dirty="0">
              <a:solidFill>
                <a:schemeClr val="tx2"/>
              </a:solidFill>
              <a:latin typeface="Arial" panose="020B0604020202020204" pitchFamily="34" charset="0"/>
              <a:cs typeface="Arial" panose="020B0604020202020204" pitchFamily="34" charset="0"/>
            </a:endParaRPr>
          </a:p>
          <a:p>
            <a:pPr algn="just">
              <a:lnSpc>
                <a:spcPct val="134000"/>
              </a:lnSpc>
              <a:defRPr/>
            </a:pPr>
            <a:endParaRPr lang="fr-FR" b="1" dirty="0">
              <a:solidFill>
                <a:schemeClr val="tx2"/>
              </a:solidFill>
              <a:latin typeface="Arial" panose="020B0604020202020204" pitchFamily="34" charset="0"/>
              <a:cs typeface="Arial" panose="020B0604020202020204" pitchFamily="34" charset="0"/>
            </a:endParaRPr>
          </a:p>
          <a:p>
            <a:pPr algn="just">
              <a:lnSpc>
                <a:spcPct val="134000"/>
              </a:lnSpc>
              <a:defRPr/>
            </a:pPr>
            <a:r>
              <a:rPr lang="fr-FR" dirty="0">
                <a:solidFill>
                  <a:schemeClr val="tx2"/>
                </a:solidFill>
                <a:latin typeface="Arial" panose="020B0604020202020204" pitchFamily="34" charset="0"/>
                <a:cs typeface="Arial" panose="020B0604020202020204" pitchFamily="34" charset="0"/>
              </a:rPr>
              <a:t>Les variables </a:t>
            </a:r>
            <a:r>
              <a:rPr lang="fr-FR" dirty="0">
                <a:solidFill>
                  <a:srgbClr val="00ACA3"/>
                </a:solidFill>
                <a:latin typeface="Arial" panose="020B0604020202020204" pitchFamily="34" charset="0"/>
                <a:cs typeface="Arial" panose="020B0604020202020204" pitchFamily="34" charset="0"/>
              </a:rPr>
              <a:t>Noms</a:t>
            </a:r>
            <a:r>
              <a:rPr lang="fr-FR" dirty="0">
                <a:solidFill>
                  <a:schemeClr val="tx2"/>
                </a:solidFill>
                <a:latin typeface="Arial" panose="020B0604020202020204" pitchFamily="34" charset="0"/>
                <a:cs typeface="Arial" panose="020B0604020202020204" pitchFamily="34" charset="0"/>
              </a:rPr>
              <a:t>, </a:t>
            </a:r>
            <a:r>
              <a:rPr lang="fr-FR" dirty="0">
                <a:solidFill>
                  <a:srgbClr val="00ACA3"/>
                </a:solidFill>
                <a:latin typeface="Arial" panose="020B0604020202020204" pitchFamily="34" charset="0"/>
                <a:cs typeface="Arial" panose="020B0604020202020204" pitchFamily="34" charset="0"/>
              </a:rPr>
              <a:t>Prénoms</a:t>
            </a:r>
            <a:r>
              <a:rPr lang="fr-FR" dirty="0">
                <a:solidFill>
                  <a:schemeClr val="tx2"/>
                </a:solidFill>
                <a:latin typeface="Arial" panose="020B0604020202020204" pitchFamily="34" charset="0"/>
                <a:cs typeface="Arial" panose="020B0604020202020204" pitchFamily="34" charset="0"/>
              </a:rPr>
              <a:t> et </a:t>
            </a:r>
            <a:r>
              <a:rPr lang="fr-FR" dirty="0">
                <a:solidFill>
                  <a:srgbClr val="00ACA3"/>
                </a:solidFill>
                <a:latin typeface="Arial" panose="020B0604020202020204" pitchFamily="34" charset="0"/>
                <a:cs typeface="Arial" panose="020B0604020202020204" pitchFamily="34" charset="0"/>
              </a:rPr>
              <a:t>Commune de naissance </a:t>
            </a:r>
            <a:r>
              <a:rPr lang="fr-FR" dirty="0">
                <a:solidFill>
                  <a:schemeClr val="tx2"/>
                </a:solidFill>
                <a:latin typeface="Arial" panose="020B0604020202020204" pitchFamily="34" charset="0"/>
                <a:cs typeface="Arial" panose="020B0604020202020204" pitchFamily="34" charset="0"/>
              </a:rPr>
              <a:t>doivent être enregistrées en majuscules et sans accents (les espaces, apostrophes, tirets sont possibles ainsi que les chiffres pour la commune de naissance)</a:t>
            </a:r>
            <a:endParaRPr lang="fr-FR" b="1" dirty="0">
              <a:solidFill>
                <a:schemeClr val="tx2"/>
              </a:solidFill>
              <a:latin typeface="Arial" panose="020B0604020202020204" pitchFamily="34" charset="0"/>
              <a:cs typeface="Arial" panose="020B0604020202020204" pitchFamily="34" charset="0"/>
            </a:endParaRPr>
          </a:p>
          <a:p>
            <a:pPr algn="just">
              <a:lnSpc>
                <a:spcPct val="134000"/>
              </a:lnSpc>
              <a:defRPr/>
            </a:pPr>
            <a:r>
              <a:rPr lang="fr-FR" dirty="0">
                <a:solidFill>
                  <a:schemeClr val="tx2"/>
                </a:solidFill>
              </a:rPr>
              <a:t> </a:t>
            </a:r>
            <a:endParaRPr lang="fr-FR" b="1" dirty="0">
              <a:solidFill>
                <a:schemeClr val="tx2"/>
              </a:solidFill>
            </a:endParaRPr>
          </a:p>
        </p:txBody>
      </p:sp>
      <p:pic>
        <p:nvPicPr>
          <p:cNvPr id="91142" name="Image 5"/>
          <p:cNvPicPr>
            <a:picLocks noChangeAspect="1" noChangeArrowheads="1"/>
          </p:cNvPicPr>
          <p:nvPr/>
        </p:nvPicPr>
        <p:blipFill>
          <a:blip r:embed="rId3" cstate="print"/>
          <a:srcRect/>
          <a:stretch>
            <a:fillRect/>
          </a:stretch>
        </p:blipFill>
        <p:spPr bwMode="auto">
          <a:xfrm>
            <a:off x="395288" y="3068638"/>
            <a:ext cx="8348662" cy="720725"/>
          </a:xfrm>
          <a:prstGeom prst="rect">
            <a:avLst/>
          </a:prstGeom>
          <a:noFill/>
          <a:ln w="9525">
            <a:noFill/>
            <a:miter lim="800000"/>
            <a:headEnd/>
            <a:tailEnd/>
          </a:ln>
        </p:spPr>
      </p:pic>
      <p:grpSp>
        <p:nvGrpSpPr>
          <p:cNvPr id="7" name="Groupe 6">
            <a:extLst>
              <a:ext uri="{FF2B5EF4-FFF2-40B4-BE49-F238E27FC236}">
                <a16:creationId xmlns:a16="http://schemas.microsoft.com/office/drawing/2014/main" id="{D487638E-935F-41FA-BF1A-C58CFFD77116}"/>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9" name="Groupe 8">
              <a:extLst>
                <a:ext uri="{FF2B5EF4-FFF2-40B4-BE49-F238E27FC236}">
                  <a16:creationId xmlns:a16="http://schemas.microsoft.com/office/drawing/2014/main" id="{AE92DAB5-A46B-4FD5-A84F-4E0C92706A94}"/>
                </a:ext>
              </a:extLst>
            </p:cNvPr>
            <p:cNvGrpSpPr/>
            <p:nvPr/>
          </p:nvGrpSpPr>
          <p:grpSpPr>
            <a:xfrm>
              <a:off x="4198847" y="977300"/>
              <a:ext cx="3613983" cy="487232"/>
              <a:chOff x="4181163" y="436473"/>
              <a:chExt cx="3613983" cy="487232"/>
            </a:xfrm>
            <a:grpFill/>
          </p:grpSpPr>
          <p:sp>
            <p:nvSpPr>
              <p:cNvPr id="13" name="Rectangle 12">
                <a:extLst>
                  <a:ext uri="{FF2B5EF4-FFF2-40B4-BE49-F238E27FC236}">
                    <a16:creationId xmlns:a16="http://schemas.microsoft.com/office/drawing/2014/main" id="{587BDA39-D6C8-4CDB-943B-95D66F7FDE55}"/>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8430EF7F-FF2A-42F9-9E47-F0A3C09D5091}"/>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e 9">
              <a:extLst>
                <a:ext uri="{FF2B5EF4-FFF2-40B4-BE49-F238E27FC236}">
                  <a16:creationId xmlns:a16="http://schemas.microsoft.com/office/drawing/2014/main" id="{DEE92FB5-F3BC-4208-94D2-F9C6508253A6}"/>
                </a:ext>
              </a:extLst>
            </p:cNvPr>
            <p:cNvGrpSpPr/>
            <p:nvPr/>
          </p:nvGrpSpPr>
          <p:grpSpPr>
            <a:xfrm>
              <a:off x="4036988" y="458401"/>
              <a:ext cx="3775842" cy="439004"/>
              <a:chOff x="4276371" y="869758"/>
              <a:chExt cx="3775842" cy="439004"/>
            </a:xfrm>
            <a:grpFill/>
          </p:grpSpPr>
          <p:sp>
            <p:nvSpPr>
              <p:cNvPr id="11" name="Rectangle 10">
                <a:extLst>
                  <a:ext uri="{FF2B5EF4-FFF2-40B4-BE49-F238E27FC236}">
                    <a16:creationId xmlns:a16="http://schemas.microsoft.com/office/drawing/2014/main" id="{73B71526-6F96-4B1F-B10F-311F709D95B7}"/>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A9BE5DB4-FFB5-44EC-9D0F-CC58326B2E30}"/>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Espace réservé du contenu 66">
            <a:extLst>
              <a:ext uri="{FF2B5EF4-FFF2-40B4-BE49-F238E27FC236}">
                <a16:creationId xmlns:a16="http://schemas.microsoft.com/office/drawing/2014/main" id="{F7824D27-EDAE-46C7-9118-D9D03280DB2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8" name="Espace réservé du contenu 66">
            <a:extLst>
              <a:ext uri="{FF2B5EF4-FFF2-40B4-BE49-F238E27FC236}">
                <a16:creationId xmlns:a16="http://schemas.microsoft.com/office/drawing/2014/main" id="{71BF6918-D9A0-47DE-B03D-B73A8C65589A}"/>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54275"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576193" y="1825202"/>
            <a:ext cx="7920037" cy="4700141"/>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ctr">
              <a:defRPr/>
            </a:pPr>
            <a:r>
              <a:rPr lang="fr-FR" sz="1600" dirty="0">
                <a:solidFill>
                  <a:schemeClr val="tx2"/>
                </a:solidFill>
                <a:latin typeface="Arial" panose="020B0604020202020204" pitchFamily="34" charset="0"/>
                <a:cs typeface="Arial" panose="020B0604020202020204" pitchFamily="34" charset="0"/>
              </a:rPr>
              <a:t>Dans le cadre des interrogations AGIRA, il convient d’utiliser et donc de disposer du nom de naissance ou du </a:t>
            </a:r>
            <a:r>
              <a:rPr lang="fr-FR" sz="1600" b="1" dirty="0">
                <a:solidFill>
                  <a:schemeClr val="tx2"/>
                </a:solidFill>
                <a:latin typeface="Arial" panose="020B0604020202020204" pitchFamily="34" charset="0"/>
                <a:cs typeface="Arial" panose="020B0604020202020204" pitchFamily="34" charset="0"/>
              </a:rPr>
              <a:t>nom de jeune fille </a:t>
            </a:r>
            <a:r>
              <a:rPr lang="fr-FR" sz="1600" dirty="0">
                <a:solidFill>
                  <a:schemeClr val="tx2"/>
                </a:solidFill>
                <a:latin typeface="Arial" panose="020B0604020202020204" pitchFamily="34" charset="0"/>
                <a:cs typeface="Arial" panose="020B0604020202020204" pitchFamily="34" charset="0"/>
              </a:rPr>
              <a:t>pour les femmes mariées.</a:t>
            </a:r>
          </a:p>
          <a:p>
            <a:pPr algn="just">
              <a:defRPr/>
            </a:pPr>
            <a:endParaRPr lang="fr-FR" sz="1600" dirty="0">
              <a:solidFill>
                <a:schemeClr val="tx2"/>
              </a:solidFill>
              <a:latin typeface="Arial" panose="020B0604020202020204" pitchFamily="34" charset="0"/>
              <a:cs typeface="Arial" panose="020B0604020202020204" pitchFamily="34" charset="0"/>
            </a:endParaRPr>
          </a:p>
          <a:p>
            <a:pPr algn="ctr">
              <a:defRPr/>
            </a:pPr>
            <a:r>
              <a:rPr lang="fr-FR" sz="1600" dirty="0">
                <a:solidFill>
                  <a:schemeClr val="tx2"/>
                </a:solidFill>
                <a:latin typeface="Arial" panose="020B0604020202020204" pitchFamily="34" charset="0"/>
                <a:cs typeface="Arial" panose="020B0604020202020204" pitchFamily="34" charset="0"/>
              </a:rPr>
              <a:t>En effet la consultation s’effectue sur les noms de jeune fille et non sur les noms maritaux (de même qu’elle s’effectue sur les prénoms de l’état civil et non les prénoms d’usage).</a:t>
            </a:r>
          </a:p>
          <a:p>
            <a:pPr algn="just">
              <a:defRPr/>
            </a:pPr>
            <a:endParaRPr lang="fr-FR" sz="1600" dirty="0">
              <a:solidFill>
                <a:schemeClr val="tx2"/>
              </a:solidFill>
              <a:latin typeface="Arial" panose="020B0604020202020204" pitchFamily="34" charset="0"/>
              <a:cs typeface="Arial" panose="020B0604020202020204" pitchFamily="34" charset="0"/>
            </a:endParaRPr>
          </a:p>
          <a:p>
            <a:pPr algn="just">
              <a:defRPr/>
            </a:pPr>
            <a:endParaRPr lang="fr-FR" sz="1600" dirty="0">
              <a:solidFill>
                <a:schemeClr val="tx2"/>
              </a:solidFill>
              <a:latin typeface="Arial" panose="020B0604020202020204" pitchFamily="34" charset="0"/>
              <a:cs typeface="Arial" panose="020B0604020202020204" pitchFamily="34" charset="0"/>
            </a:endParaRPr>
          </a:p>
          <a:p>
            <a:pPr algn="just">
              <a:defRPr/>
            </a:pPr>
            <a:endParaRPr lang="fr-FR" sz="1600" dirty="0">
              <a:solidFill>
                <a:schemeClr val="tx2"/>
              </a:solidFill>
              <a:latin typeface="Arial" panose="020B0604020202020204" pitchFamily="34" charset="0"/>
              <a:cs typeface="Arial" panose="020B0604020202020204" pitchFamily="34" charset="0"/>
            </a:endParaRPr>
          </a:p>
          <a:p>
            <a:pPr algn="just">
              <a:defRPr/>
            </a:pPr>
            <a:r>
              <a:rPr lang="fr-FR" sz="1600" dirty="0">
                <a:solidFill>
                  <a:schemeClr val="tx2"/>
                </a:solidFill>
                <a:latin typeface="Arial" panose="020B0604020202020204" pitchFamily="34" charset="0"/>
                <a:cs typeface="Arial" panose="020B0604020202020204" pitchFamily="34" charset="0"/>
              </a:rPr>
              <a:t>          Attention : </a:t>
            </a:r>
          </a:p>
          <a:p>
            <a:pPr algn="just">
              <a:defRPr/>
            </a:pPr>
            <a:endParaRPr lang="fr-FR" sz="1600" dirty="0">
              <a:solidFill>
                <a:schemeClr val="tx2"/>
              </a:solidFill>
              <a:latin typeface="Arial" panose="020B0604020202020204" pitchFamily="34" charset="0"/>
              <a:cs typeface="Arial" panose="020B0604020202020204" pitchFamily="34" charset="0"/>
            </a:endParaRPr>
          </a:p>
          <a:p>
            <a:pPr algn="just">
              <a:defRPr/>
            </a:pPr>
            <a:r>
              <a:rPr lang="fr-FR" sz="1600" dirty="0">
                <a:solidFill>
                  <a:schemeClr val="tx2"/>
                </a:solidFill>
                <a:latin typeface="Arial" panose="020B0604020202020204" pitchFamily="34" charset="0"/>
                <a:cs typeface="Arial" panose="020B0604020202020204" pitchFamily="34" charset="0"/>
              </a:rPr>
              <a:t>« nom d’usage », ce terme peut porter à confusion s’il est demandé au souscripteur. 	En effet, le nom d’usage peut être différent du nom indiqué sur la pièce 	d’identité : un nom de famille indiqué sur une CNI ou un passeport pourra 	être différent d’un nom d’usage utilisé dans la vie quotidienne comme par 	exemple « Nom d’épouse accolé au nom de jeune fille » en guise de nom 	d’usage. </a:t>
            </a:r>
            <a:endParaRPr lang="fr-FR" sz="1600" b="1" u="sng" dirty="0">
              <a:solidFill>
                <a:schemeClr val="tx2"/>
              </a:solidFill>
              <a:latin typeface="Arial" panose="020B0604020202020204" pitchFamily="34" charset="0"/>
              <a:cs typeface="Arial" panose="020B0604020202020204" pitchFamily="34" charset="0"/>
            </a:endParaRPr>
          </a:p>
          <a:p>
            <a:pPr>
              <a:defRPr/>
            </a:pPr>
            <a:endParaRPr lang="fr-FR" sz="1600" i="1" dirty="0">
              <a:solidFill>
                <a:schemeClr val="tx1"/>
              </a:solidFill>
            </a:endParaRPr>
          </a:p>
        </p:txBody>
      </p:sp>
      <p:grpSp>
        <p:nvGrpSpPr>
          <p:cNvPr id="6" name="Groupe 5">
            <a:extLst>
              <a:ext uri="{FF2B5EF4-FFF2-40B4-BE49-F238E27FC236}">
                <a16:creationId xmlns:a16="http://schemas.microsoft.com/office/drawing/2014/main" id="{78DE2BDE-AA0F-4B2E-93F2-AB39A097BC5F}"/>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E7DEDF59-3282-43CD-A5DB-B06832448E8E}"/>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D57AEDC6-CA9A-4902-BEE1-0DDBF6016804}"/>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4823E44C-F8B6-4624-81DA-0F059D8B52F0}"/>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CB026883-45DA-4C37-BDE3-C4913EBB90A7}"/>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A7B8BC8A-6019-4C2A-BFC0-C3875643F898}"/>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011558A2-CCF8-466C-BE97-37F827F704C4}"/>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pic>
        <p:nvPicPr>
          <p:cNvPr id="16" name="Picture 8" descr="Image result for attention logo">
            <a:extLst>
              <a:ext uri="{FF2B5EF4-FFF2-40B4-BE49-F238E27FC236}">
                <a16:creationId xmlns:a16="http://schemas.microsoft.com/office/drawing/2014/main" id="{CD60F834-17EB-4289-9797-920A87F45D3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193" y="4025512"/>
            <a:ext cx="511771" cy="4435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28E7CA-1456-473A-8E77-A3E7851FB072}"/>
              </a:ext>
            </a:extLst>
          </p:cNvPr>
          <p:cNvSpPr/>
          <p:nvPr/>
        </p:nvSpPr>
        <p:spPr>
          <a:xfrm>
            <a:off x="576193" y="4581128"/>
            <a:ext cx="8100263"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66">
            <a:extLst>
              <a:ext uri="{FF2B5EF4-FFF2-40B4-BE49-F238E27FC236}">
                <a16:creationId xmlns:a16="http://schemas.microsoft.com/office/drawing/2014/main" id="{CFEBA7AA-C78C-4B42-9379-7D78F6443956}"/>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8" name="Espace réservé du contenu 66">
            <a:extLst>
              <a:ext uri="{FF2B5EF4-FFF2-40B4-BE49-F238E27FC236}">
                <a16:creationId xmlns:a16="http://schemas.microsoft.com/office/drawing/2014/main" id="{09C1D9F0-5056-4050-BDD4-8FB27EE807F9}"/>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Tree>
    <p:extLst>
      <p:ext uri="{BB962C8B-B14F-4D97-AF65-F5344CB8AC3E}">
        <p14:creationId xmlns:p14="http://schemas.microsoft.com/office/powerpoint/2010/main" val="2683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5632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400868" y="1400320"/>
            <a:ext cx="8208913" cy="3036791"/>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marL="285750" indent="-285750" algn="just">
              <a:lnSpc>
                <a:spcPct val="114000"/>
              </a:lnSpc>
              <a:buFont typeface="Wingdings" panose="05000000000000000000" pitchFamily="2" charset="2"/>
              <a:buChar char="Ø"/>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Les bulletins d’adhésion qu’ils soient individuels ou collectifs doivent systématiquement comporter les informations nécessaires à :</a:t>
            </a:r>
          </a:p>
          <a:p>
            <a:pPr marL="742950" lvl="1" indent="-285750" algn="just">
              <a:lnSpc>
                <a:spcPct val="114000"/>
              </a:lnSpc>
              <a:buFont typeface="Arial" panose="020B0604020202020204" pitchFamily="34" charset="0"/>
              <a:buChar char="•"/>
              <a:defRPr/>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L’interrogation RNIPP</a:t>
            </a:r>
          </a:p>
          <a:p>
            <a:pPr marL="742950" lvl="1" indent="-285750" algn="just">
              <a:lnSpc>
                <a:spcPct val="114000"/>
              </a:lnSpc>
              <a:buFont typeface="Arial" panose="020B0604020202020204" pitchFamily="34" charset="0"/>
              <a:buChar char="•"/>
              <a:defRPr/>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L’envoi de courriers</a:t>
            </a:r>
          </a:p>
          <a:p>
            <a:pPr lvl="1" algn="just">
              <a:lnSpc>
                <a:spcPct val="114000"/>
              </a:lnSpc>
              <a:defRPr/>
            </a:pPr>
            <a:endParaRPr lang="fr-FR" sz="1600" dirty="0">
              <a:solidFill>
                <a:schemeClr val="tx2"/>
              </a:solidFill>
              <a:latin typeface="Arial" panose="020B0604020202020204" pitchFamily="34" charset="0"/>
              <a:ea typeface="ＭＳ Ｐゴシック" pitchFamily="34" charset="-128"/>
              <a:cs typeface="Arial" panose="020B0604020202020204" pitchFamily="34" charset="0"/>
            </a:endParaRPr>
          </a:p>
          <a:p>
            <a:pPr marL="285750" indent="-285750" algn="just">
              <a:lnSpc>
                <a:spcPct val="114000"/>
              </a:lnSpc>
              <a:buFont typeface="Wingdings" panose="05000000000000000000" pitchFamily="2" charset="2"/>
              <a:buChar char="Ø"/>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Par conséquent, les bulletins doivent impérativement comporter :</a:t>
            </a:r>
          </a:p>
          <a:p>
            <a:pPr marL="742950" lvl="1" indent="-285750" algn="just">
              <a:lnSpc>
                <a:spcPct val="114000"/>
              </a:lnSpc>
              <a:buClr>
                <a:srgbClr val="029394"/>
              </a:buClr>
              <a:buFont typeface="Wingdings" panose="05000000000000000000" pitchFamily="2" charset="2"/>
              <a:buChar char="ü"/>
              <a:defRPr/>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Nom</a:t>
            </a:r>
          </a:p>
          <a:p>
            <a:pPr marL="742950" lvl="1" indent="-285750" algn="just">
              <a:lnSpc>
                <a:spcPct val="114000"/>
              </a:lnSpc>
              <a:buClr>
                <a:srgbClr val="029394"/>
              </a:buClr>
              <a:buFont typeface="Wingdings" panose="05000000000000000000" pitchFamily="2" charset="2"/>
              <a:buChar char="ü"/>
              <a:defRPr/>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Prénoms</a:t>
            </a:r>
          </a:p>
          <a:p>
            <a:pPr marL="742950" lvl="1" indent="-285750" algn="just">
              <a:lnSpc>
                <a:spcPct val="114000"/>
              </a:lnSpc>
              <a:buClr>
                <a:srgbClr val="029394"/>
              </a:buClr>
              <a:buFont typeface="Wingdings" panose="05000000000000000000" pitchFamily="2" charset="2"/>
              <a:buChar char="ü"/>
              <a:defRPr/>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Date et lieu de naissance</a:t>
            </a:r>
          </a:p>
          <a:p>
            <a:pPr marL="742950" lvl="1" indent="-285750" algn="just">
              <a:lnSpc>
                <a:spcPct val="114000"/>
              </a:lnSpc>
              <a:buClr>
                <a:srgbClr val="029394"/>
              </a:buClr>
              <a:buFont typeface="Wingdings" panose="05000000000000000000" pitchFamily="2" charset="2"/>
              <a:buChar char="ü"/>
              <a:defRPr/>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Adresse postale</a:t>
            </a:r>
          </a:p>
        </p:txBody>
      </p:sp>
      <p:grpSp>
        <p:nvGrpSpPr>
          <p:cNvPr id="18" name="Groupe 17">
            <a:extLst>
              <a:ext uri="{FF2B5EF4-FFF2-40B4-BE49-F238E27FC236}">
                <a16:creationId xmlns:a16="http://schemas.microsoft.com/office/drawing/2014/main" id="{B065E7EC-E6BA-4253-94DE-ACA2CCA4E715}"/>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9" name="Groupe 18">
              <a:extLst>
                <a:ext uri="{FF2B5EF4-FFF2-40B4-BE49-F238E27FC236}">
                  <a16:creationId xmlns:a16="http://schemas.microsoft.com/office/drawing/2014/main" id="{C5ECF0CE-56B0-4002-8F89-4375582CE544}"/>
                </a:ext>
              </a:extLst>
            </p:cNvPr>
            <p:cNvGrpSpPr/>
            <p:nvPr/>
          </p:nvGrpSpPr>
          <p:grpSpPr>
            <a:xfrm>
              <a:off x="4198847" y="977300"/>
              <a:ext cx="3613983" cy="487232"/>
              <a:chOff x="4181163" y="436473"/>
              <a:chExt cx="3613983" cy="487232"/>
            </a:xfrm>
            <a:grpFill/>
          </p:grpSpPr>
          <p:sp>
            <p:nvSpPr>
              <p:cNvPr id="23" name="Rectangle 22">
                <a:extLst>
                  <a:ext uri="{FF2B5EF4-FFF2-40B4-BE49-F238E27FC236}">
                    <a16:creationId xmlns:a16="http://schemas.microsoft.com/office/drawing/2014/main" id="{39C755B6-196C-45FB-9D3B-E286F09F2BD9}"/>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4" name="Trapèze 23">
                <a:extLst>
                  <a:ext uri="{FF2B5EF4-FFF2-40B4-BE49-F238E27FC236}">
                    <a16:creationId xmlns:a16="http://schemas.microsoft.com/office/drawing/2014/main" id="{6AD4CBE9-2BC4-468B-B31F-36542236E0AC}"/>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0" name="Groupe 19">
              <a:extLst>
                <a:ext uri="{FF2B5EF4-FFF2-40B4-BE49-F238E27FC236}">
                  <a16:creationId xmlns:a16="http://schemas.microsoft.com/office/drawing/2014/main" id="{1AE0E6BF-0D0D-4EB0-8CD1-7CD0B8FD5636}"/>
                </a:ext>
              </a:extLst>
            </p:cNvPr>
            <p:cNvGrpSpPr/>
            <p:nvPr/>
          </p:nvGrpSpPr>
          <p:grpSpPr>
            <a:xfrm>
              <a:off x="4036988" y="458401"/>
              <a:ext cx="3775842" cy="439004"/>
              <a:chOff x="4276371" y="869758"/>
              <a:chExt cx="3775842" cy="439004"/>
            </a:xfrm>
            <a:grpFill/>
          </p:grpSpPr>
          <p:sp>
            <p:nvSpPr>
              <p:cNvPr id="21" name="Rectangle 20">
                <a:extLst>
                  <a:ext uri="{FF2B5EF4-FFF2-40B4-BE49-F238E27FC236}">
                    <a16:creationId xmlns:a16="http://schemas.microsoft.com/office/drawing/2014/main" id="{FFB7E344-7F17-4778-89CB-8F1D84ECCC30}"/>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rapèze 21">
                <a:extLst>
                  <a:ext uri="{FF2B5EF4-FFF2-40B4-BE49-F238E27FC236}">
                    <a16:creationId xmlns:a16="http://schemas.microsoft.com/office/drawing/2014/main" id="{9CE54D86-8790-42C5-BE67-5C519BE81C51}"/>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5" name="Espace réservé du contenu 66">
            <a:extLst>
              <a:ext uri="{FF2B5EF4-FFF2-40B4-BE49-F238E27FC236}">
                <a16:creationId xmlns:a16="http://schemas.microsoft.com/office/drawing/2014/main" id="{AEFA6C4C-33E2-45F4-BBAB-50724A6FBB68}"/>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6" name="Espace réservé du contenu 66">
            <a:extLst>
              <a:ext uri="{FF2B5EF4-FFF2-40B4-BE49-F238E27FC236}">
                <a16:creationId xmlns:a16="http://schemas.microsoft.com/office/drawing/2014/main" id="{94F1C9DB-5539-42F4-A93D-ADC26F3BD16F}"/>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
        <p:nvSpPr>
          <p:cNvPr id="27" name="ZoneTexte 26">
            <a:extLst>
              <a:ext uri="{FF2B5EF4-FFF2-40B4-BE49-F238E27FC236}">
                <a16:creationId xmlns:a16="http://schemas.microsoft.com/office/drawing/2014/main" id="{A54189CF-CB7B-4D41-BE8E-BC71026B9870}"/>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Affaires nouvelles</a:t>
            </a:r>
          </a:p>
        </p:txBody>
      </p:sp>
      <p:sp>
        <p:nvSpPr>
          <p:cNvPr id="28" name="ZoneTexte 27">
            <a:extLst>
              <a:ext uri="{FF2B5EF4-FFF2-40B4-BE49-F238E27FC236}">
                <a16:creationId xmlns:a16="http://schemas.microsoft.com/office/drawing/2014/main" id="{5D5F6E75-1597-4BF6-A053-5B24E5D9B6CD}"/>
              </a:ext>
            </a:extLst>
          </p:cNvPr>
          <p:cNvSpPr txBox="1"/>
          <p:nvPr/>
        </p:nvSpPr>
        <p:spPr>
          <a:xfrm>
            <a:off x="227114" y="4576772"/>
            <a:ext cx="4947472" cy="415498"/>
          </a:xfrm>
          <a:prstGeom prst="rect">
            <a:avLst/>
          </a:prstGeom>
          <a:noFill/>
        </p:spPr>
        <p:txBody>
          <a:bodyPr wrap="square" rtlCol="0">
            <a:spAutoFit/>
          </a:bodyPr>
          <a:lstStyle/>
          <a:p>
            <a:pPr>
              <a:defRPr/>
            </a:pPr>
            <a:r>
              <a:rPr lang="fr-FR" sz="2100" b="1" dirty="0">
                <a:solidFill>
                  <a:srgbClr val="176268"/>
                </a:solidFill>
              </a:rPr>
              <a:t>Stock</a:t>
            </a:r>
          </a:p>
        </p:txBody>
      </p:sp>
      <p:sp>
        <p:nvSpPr>
          <p:cNvPr id="3" name="Rectangle 2">
            <a:extLst>
              <a:ext uri="{FF2B5EF4-FFF2-40B4-BE49-F238E27FC236}">
                <a16:creationId xmlns:a16="http://schemas.microsoft.com/office/drawing/2014/main" id="{C358573B-5E12-428C-8BC8-2B50ABDE3A72}"/>
              </a:ext>
            </a:extLst>
          </p:cNvPr>
          <p:cNvSpPr/>
          <p:nvPr/>
        </p:nvSpPr>
        <p:spPr>
          <a:xfrm>
            <a:off x="227114" y="4992270"/>
            <a:ext cx="8702574" cy="1644937"/>
          </a:xfrm>
          <a:prstGeom prst="rect">
            <a:avLst/>
          </a:prstGeom>
        </p:spPr>
        <p:txBody>
          <a:bodyPr wrap="square">
            <a:spAutoFit/>
          </a:bodyPr>
          <a:lstStyle/>
          <a:p>
            <a:pPr marL="285750" indent="-285750" algn="just">
              <a:lnSpc>
                <a:spcPct val="114000"/>
              </a:lnSpc>
              <a:buFont typeface="Wingdings" panose="05000000000000000000" pitchFamily="2" charset="2"/>
              <a:buChar char="Ø"/>
              <a:defRPr/>
            </a:pPr>
            <a:r>
              <a:rPr lang="fr-FR" dirty="0">
                <a:solidFill>
                  <a:schemeClr val="tx2"/>
                </a:solidFill>
                <a:latin typeface="Arial" panose="020B0604020202020204" pitchFamily="34" charset="0"/>
                <a:cs typeface="Arial" panose="020B0604020202020204" pitchFamily="34" charset="0"/>
              </a:rPr>
              <a:t>Une campagne de mailing est le plus généralement retenu afin de corriger le portefeuille. La difficulté pour les contrats individuels sera liée au nom de jeune fille. Alors que pour les contrats collectifs d’entreprises, les informations manquantes devront être communiquées par l’entreprise (lieu de naissance non demandé le plus souvent).</a:t>
            </a:r>
          </a:p>
        </p:txBody>
      </p:sp>
    </p:spTree>
    <p:extLst>
      <p:ext uri="{BB962C8B-B14F-4D97-AF65-F5344CB8AC3E}">
        <p14:creationId xmlns:p14="http://schemas.microsoft.com/office/powerpoint/2010/main" val="237313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5734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57348" name="Titre 1"/>
          <p:cNvSpPr txBox="1">
            <a:spLocks/>
          </p:cNvSpPr>
          <p:nvPr/>
        </p:nvSpPr>
        <p:spPr bwMode="auto">
          <a:xfrm>
            <a:off x="183459" y="1952249"/>
            <a:ext cx="8709021" cy="4141047"/>
          </a:xfrm>
          <a:prstGeom prst="rect">
            <a:avLst/>
          </a:prstGeom>
          <a:noFill/>
          <a:ln w="9525">
            <a:noFill/>
            <a:miter lim="800000"/>
            <a:headEnd/>
            <a:tailEnd/>
          </a:ln>
        </p:spPr>
        <p:txBody>
          <a:bodyPr anchor="ctr"/>
          <a:lstStyle/>
          <a:p>
            <a:pPr marL="285750" indent="-285750" algn="just" eaLnBrk="0" hangingPunct="0">
              <a:lnSpc>
                <a:spcPct val="120000"/>
              </a:lnSpc>
              <a:buFont typeface="Wingdings" panose="05000000000000000000" pitchFamily="2" charset="2"/>
              <a:buChar char="Ø"/>
            </a:pP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L’enrichissement des données manquantes par des </a:t>
            </a:r>
            <a:r>
              <a:rPr lang="fr-FR" sz="1600" b="1" dirty="0">
                <a:solidFill>
                  <a:schemeClr val="accent1"/>
                </a:solidFill>
                <a:latin typeface="Arial" panose="020B0604020202020204" pitchFamily="34" charset="0"/>
                <a:ea typeface="ＭＳ Ｐゴシック" pitchFamily="34" charset="-128"/>
                <a:cs typeface="Arial" panose="020B0604020202020204" pitchFamily="34" charset="0"/>
              </a:rPr>
              <a:t>prestataires externes </a:t>
            </a: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a:t>
            </a:r>
            <a:r>
              <a:rPr lang="fr-FR" sz="1600" i="1" dirty="0">
                <a:solidFill>
                  <a:schemeClr val="accent1"/>
                </a:solidFill>
                <a:latin typeface="Arial" panose="020B0604020202020204" pitchFamily="34" charset="0"/>
                <a:ea typeface="ＭＳ Ｐゴシック" pitchFamily="34" charset="-128"/>
                <a:cs typeface="Arial" panose="020B0604020202020204" pitchFamily="34" charset="0"/>
              </a:rPr>
              <a:t>Big data</a:t>
            </a: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  </a:t>
            </a:r>
          </a:p>
          <a:p>
            <a:pPr marL="285750" indent="-285750" algn="just" eaLnBrk="0" hangingPunct="0">
              <a:lnSpc>
                <a:spcPct val="120000"/>
              </a:lnSpc>
              <a:buFont typeface="Wingdings" panose="05000000000000000000" pitchFamily="2" charset="2"/>
              <a:buChar char="Ø"/>
            </a:pPr>
            <a:endParaRPr lang="fr-FR" sz="1600" dirty="0">
              <a:solidFill>
                <a:schemeClr val="accent1"/>
              </a:solidFill>
              <a:latin typeface="Arial" panose="020B0604020202020204" pitchFamily="34" charset="0"/>
              <a:ea typeface="ＭＳ Ｐゴシック" pitchFamily="34" charset="-128"/>
              <a:cs typeface="Arial" panose="020B0604020202020204" pitchFamily="34" charset="0"/>
            </a:endParaRPr>
          </a:p>
          <a:p>
            <a:pPr marL="285750" indent="-285750" algn="just" eaLnBrk="0" hangingPunct="0">
              <a:lnSpc>
                <a:spcPct val="120000"/>
              </a:lnSpc>
              <a:buFont typeface="Wingdings" panose="05000000000000000000" pitchFamily="2" charset="2"/>
              <a:buChar char="Ø"/>
            </a:pP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Prise de </a:t>
            </a:r>
            <a:r>
              <a:rPr lang="fr-FR" sz="1600" b="1" dirty="0">
                <a:solidFill>
                  <a:schemeClr val="accent1"/>
                </a:solidFill>
                <a:latin typeface="Arial" panose="020B0604020202020204" pitchFamily="34" charset="0"/>
                <a:ea typeface="ＭＳ Ｐゴシック" pitchFamily="34" charset="-128"/>
                <a:cs typeface="Arial" panose="020B0604020202020204" pitchFamily="34" charset="0"/>
              </a:rPr>
              <a:t>contact avec les clients </a:t>
            </a: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pour compléter les informations manquantes (notamment nom de jeune fille, deuxième prénom, vérification du prénom de l’état civil v/s prénom d’usage etc.), y compris pour les contrats collectifs ou les contrats en délégation de gestion.</a:t>
            </a:r>
          </a:p>
          <a:p>
            <a:pPr marL="285750" indent="-285750" algn="just" eaLnBrk="0" hangingPunct="0">
              <a:lnSpc>
                <a:spcPct val="120000"/>
              </a:lnSpc>
              <a:buFont typeface="Wingdings" panose="05000000000000000000" pitchFamily="2" charset="2"/>
              <a:buChar char="Ø"/>
            </a:pPr>
            <a:endParaRPr lang="fr-FR" sz="1600" dirty="0">
              <a:solidFill>
                <a:schemeClr val="accent1"/>
              </a:solidFill>
              <a:latin typeface="Arial" panose="020B0604020202020204" pitchFamily="34" charset="0"/>
              <a:ea typeface="ＭＳ Ｐゴシック" pitchFamily="34" charset="-128"/>
              <a:cs typeface="Arial" panose="020B0604020202020204" pitchFamily="34" charset="0"/>
            </a:endParaRPr>
          </a:p>
          <a:p>
            <a:pPr marL="285750" indent="-285750" algn="just" eaLnBrk="0" hangingPunct="0">
              <a:lnSpc>
                <a:spcPct val="120000"/>
              </a:lnSpc>
              <a:buFont typeface="Wingdings" panose="05000000000000000000" pitchFamily="2" charset="2"/>
              <a:buChar char="Ø"/>
            </a:pP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Le croisement de l’ensemble des données internes détenues par l’assureur (notamment croisement des fichiers sur des portefeuilles différents en assurance vie (ex. individuel / collectif) ou sur les contrats d’assurance IARD).</a:t>
            </a:r>
          </a:p>
          <a:p>
            <a:pPr marL="285750" indent="-285750" algn="just" eaLnBrk="0" hangingPunct="0">
              <a:lnSpc>
                <a:spcPct val="120000"/>
              </a:lnSpc>
              <a:buFont typeface="Wingdings" panose="05000000000000000000" pitchFamily="2" charset="2"/>
              <a:buChar char="Ø"/>
            </a:pPr>
            <a:endParaRPr lang="fr-FR" sz="1600" dirty="0">
              <a:solidFill>
                <a:schemeClr val="accent1"/>
              </a:solidFill>
              <a:latin typeface="Arial" panose="020B0604020202020204" pitchFamily="34" charset="0"/>
              <a:ea typeface="ＭＳ Ｐゴシック" pitchFamily="34" charset="-128"/>
              <a:cs typeface="Arial" panose="020B0604020202020204" pitchFamily="34" charset="0"/>
            </a:endParaRPr>
          </a:p>
          <a:p>
            <a:pPr marL="285750" indent="-285750" algn="just" eaLnBrk="0" hangingPunct="0">
              <a:lnSpc>
                <a:spcPct val="120000"/>
              </a:lnSpc>
              <a:buFont typeface="Wingdings" panose="05000000000000000000" pitchFamily="2" charset="2"/>
              <a:buChar char="Ø"/>
            </a:pP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Le croisement avec l’ensemble des données détenues par </a:t>
            </a:r>
            <a:r>
              <a:rPr lang="fr-FR" sz="1600" b="1" dirty="0">
                <a:solidFill>
                  <a:schemeClr val="accent1"/>
                </a:solidFill>
                <a:latin typeface="Arial" panose="020B0604020202020204" pitchFamily="34" charset="0"/>
                <a:ea typeface="ＭＳ Ｐゴシック" pitchFamily="34" charset="-128"/>
                <a:cs typeface="Arial" panose="020B0604020202020204" pitchFamily="34" charset="0"/>
              </a:rPr>
              <a:t>l’apporteur </a:t>
            </a: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(ex. étude de la faisabilité du croisement des bases clients communes ou connectées dans le cas des </a:t>
            </a:r>
            <a:r>
              <a:rPr lang="fr-FR" sz="1600" dirty="0" err="1">
                <a:solidFill>
                  <a:schemeClr val="accent1"/>
                </a:solidFill>
                <a:latin typeface="Arial" panose="020B0604020202020204" pitchFamily="34" charset="0"/>
                <a:ea typeface="ＭＳ Ｐゴシック" pitchFamily="34" charset="-128"/>
                <a:cs typeface="Arial" panose="020B0604020202020204" pitchFamily="34" charset="0"/>
              </a:rPr>
              <a:t>bancassureurs</a:t>
            </a:r>
            <a:r>
              <a:rPr lang="fr-FR" sz="1600" dirty="0">
                <a:solidFill>
                  <a:schemeClr val="accent1"/>
                </a:solidFill>
                <a:latin typeface="Arial" panose="020B0604020202020204" pitchFamily="34" charset="0"/>
                <a:ea typeface="ＭＳ Ｐゴシック" pitchFamily="34" charset="-128"/>
                <a:cs typeface="Arial" panose="020B0604020202020204" pitchFamily="34" charset="0"/>
              </a:rPr>
              <a:t>) ou le délégataire de gestion.</a:t>
            </a:r>
          </a:p>
        </p:txBody>
      </p:sp>
      <p:sp>
        <p:nvSpPr>
          <p:cNvPr id="15" name="Rectangle 14">
            <a:extLst>
              <a:ext uri="{FF2B5EF4-FFF2-40B4-BE49-F238E27FC236}">
                <a16:creationId xmlns:a16="http://schemas.microsoft.com/office/drawing/2014/main" id="{F0B79363-DF1C-484F-AD06-2EAD08C4E06C}"/>
              </a:ext>
            </a:extLst>
          </p:cNvPr>
          <p:cNvSpPr/>
          <p:nvPr/>
        </p:nvSpPr>
        <p:spPr>
          <a:xfrm>
            <a:off x="183459" y="1175636"/>
            <a:ext cx="5227936" cy="646331"/>
          </a:xfrm>
          <a:prstGeom prst="rect">
            <a:avLst/>
          </a:prstGeom>
        </p:spPr>
        <p:txBody>
          <a:bodyPr wrap="square">
            <a:spAutoFit/>
          </a:bodyPr>
          <a:lstStyle/>
          <a:p>
            <a:pPr algn="just" eaLnBrk="0" hangingPunct="0"/>
            <a:r>
              <a:rPr lang="fr-FR" b="1" dirty="0">
                <a:solidFill>
                  <a:srgbClr val="057A7B"/>
                </a:solidFill>
                <a:latin typeface="Arial" panose="020B0604020202020204" pitchFamily="34" charset="0"/>
                <a:ea typeface="ＭＳ Ｐゴシック" pitchFamily="34" charset="-128"/>
                <a:cs typeface="Arial" panose="020B0604020202020204" pitchFamily="34" charset="0"/>
              </a:rPr>
              <a:t>L’ACPR précise </a:t>
            </a:r>
            <a:r>
              <a:rPr lang="fr-FR" sz="1400" dirty="0">
                <a:solidFill>
                  <a:srgbClr val="057A7B"/>
                </a:solidFill>
                <a:latin typeface="Arial" panose="020B0604020202020204" pitchFamily="34" charset="0"/>
                <a:ea typeface="ＭＳ Ｐゴシック" pitchFamily="34" charset="-128"/>
                <a:cs typeface="Arial" panose="020B0604020202020204" pitchFamily="34" charset="0"/>
              </a:rPr>
              <a:t>(QR Janvier 2016) </a:t>
            </a:r>
            <a:r>
              <a:rPr lang="fr-FR" b="1" dirty="0">
                <a:solidFill>
                  <a:srgbClr val="057A7B"/>
                </a:solidFill>
                <a:latin typeface="Arial" panose="020B0604020202020204" pitchFamily="34" charset="0"/>
                <a:ea typeface="ＭＳ Ｐゴシック" pitchFamily="34" charset="-128"/>
                <a:cs typeface="Arial" panose="020B0604020202020204" pitchFamily="34" charset="0"/>
              </a:rPr>
              <a:t>qu’il convient de procéder dans les meilleurs délais à </a:t>
            </a:r>
            <a:r>
              <a:rPr lang="fr-FR" sz="1400" dirty="0">
                <a:solidFill>
                  <a:srgbClr val="057A7B"/>
                </a:solidFill>
                <a:latin typeface="Arial" panose="020B0604020202020204" pitchFamily="34" charset="0"/>
                <a:ea typeface="ＭＳ Ｐゴシック" pitchFamily="34" charset="-128"/>
                <a:cs typeface="Arial" panose="020B0604020202020204" pitchFamily="34" charset="0"/>
              </a:rPr>
              <a:t>(1/2) </a:t>
            </a:r>
            <a:r>
              <a:rPr lang="fr-FR" b="1" dirty="0">
                <a:solidFill>
                  <a:srgbClr val="057A7B"/>
                </a:solidFill>
                <a:latin typeface="Arial" panose="020B0604020202020204" pitchFamily="34" charset="0"/>
                <a:ea typeface="ＭＳ Ｐゴシック" pitchFamily="34" charset="-128"/>
                <a:cs typeface="Arial" panose="020B0604020202020204" pitchFamily="34" charset="0"/>
              </a:rPr>
              <a:t>:</a:t>
            </a:r>
          </a:p>
        </p:txBody>
      </p:sp>
      <p:grpSp>
        <p:nvGrpSpPr>
          <p:cNvPr id="25" name="Groupe 24">
            <a:extLst>
              <a:ext uri="{FF2B5EF4-FFF2-40B4-BE49-F238E27FC236}">
                <a16:creationId xmlns:a16="http://schemas.microsoft.com/office/drawing/2014/main" id="{ABC621D1-EB16-4BE0-9835-FC98F813EBD9}"/>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26" name="Groupe 25">
              <a:extLst>
                <a:ext uri="{FF2B5EF4-FFF2-40B4-BE49-F238E27FC236}">
                  <a16:creationId xmlns:a16="http://schemas.microsoft.com/office/drawing/2014/main" id="{92DF99A5-B73E-439B-9551-D089A85374C1}"/>
                </a:ext>
              </a:extLst>
            </p:cNvPr>
            <p:cNvGrpSpPr/>
            <p:nvPr/>
          </p:nvGrpSpPr>
          <p:grpSpPr>
            <a:xfrm>
              <a:off x="4198847" y="977300"/>
              <a:ext cx="3613983" cy="487232"/>
              <a:chOff x="4181163" y="436473"/>
              <a:chExt cx="3613983" cy="487232"/>
            </a:xfrm>
            <a:grpFill/>
          </p:grpSpPr>
          <p:sp>
            <p:nvSpPr>
              <p:cNvPr id="30" name="Rectangle 29">
                <a:extLst>
                  <a:ext uri="{FF2B5EF4-FFF2-40B4-BE49-F238E27FC236}">
                    <a16:creationId xmlns:a16="http://schemas.microsoft.com/office/drawing/2014/main" id="{B7DA1F9A-B919-4655-A822-CF00B337930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1" name="Trapèze 30">
                <a:extLst>
                  <a:ext uri="{FF2B5EF4-FFF2-40B4-BE49-F238E27FC236}">
                    <a16:creationId xmlns:a16="http://schemas.microsoft.com/office/drawing/2014/main" id="{57B06B1E-48E4-40CC-95F1-4B7B1EC6B34A}"/>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7" name="Groupe 26">
              <a:extLst>
                <a:ext uri="{FF2B5EF4-FFF2-40B4-BE49-F238E27FC236}">
                  <a16:creationId xmlns:a16="http://schemas.microsoft.com/office/drawing/2014/main" id="{49DCC998-5282-4330-A8BB-9DAA7E782455}"/>
                </a:ext>
              </a:extLst>
            </p:cNvPr>
            <p:cNvGrpSpPr/>
            <p:nvPr/>
          </p:nvGrpSpPr>
          <p:grpSpPr>
            <a:xfrm>
              <a:off x="4036988" y="458401"/>
              <a:ext cx="3775842" cy="439004"/>
              <a:chOff x="4276371" y="869758"/>
              <a:chExt cx="3775842" cy="439004"/>
            </a:xfrm>
            <a:grpFill/>
          </p:grpSpPr>
          <p:sp>
            <p:nvSpPr>
              <p:cNvPr id="28" name="Rectangle 27">
                <a:extLst>
                  <a:ext uri="{FF2B5EF4-FFF2-40B4-BE49-F238E27FC236}">
                    <a16:creationId xmlns:a16="http://schemas.microsoft.com/office/drawing/2014/main" id="{1D998B49-4F5F-446A-A961-685BC87D96BC}"/>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 name="Trapèze 28">
                <a:extLst>
                  <a:ext uri="{FF2B5EF4-FFF2-40B4-BE49-F238E27FC236}">
                    <a16:creationId xmlns:a16="http://schemas.microsoft.com/office/drawing/2014/main" id="{DB42CD3D-FFB3-46E8-8889-7AD5170A8B00}"/>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32" name="Espace réservé du contenu 66">
            <a:extLst>
              <a:ext uri="{FF2B5EF4-FFF2-40B4-BE49-F238E27FC236}">
                <a16:creationId xmlns:a16="http://schemas.microsoft.com/office/drawing/2014/main" id="{E2EB87C5-84C5-4EE9-B62F-2BDFEBA91BCE}"/>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33" name="Espace réservé du contenu 66">
            <a:extLst>
              <a:ext uri="{FF2B5EF4-FFF2-40B4-BE49-F238E27FC236}">
                <a16:creationId xmlns:a16="http://schemas.microsoft.com/office/drawing/2014/main" id="{7B7BC378-41ED-41DA-A10D-50795FBF7644}"/>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Tree>
    <p:extLst>
      <p:ext uri="{BB962C8B-B14F-4D97-AF65-F5344CB8AC3E}">
        <p14:creationId xmlns:p14="http://schemas.microsoft.com/office/powerpoint/2010/main" val="19461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5734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57348" name="Titre 1"/>
          <p:cNvSpPr txBox="1">
            <a:spLocks/>
          </p:cNvSpPr>
          <p:nvPr/>
        </p:nvSpPr>
        <p:spPr bwMode="auto">
          <a:xfrm>
            <a:off x="183459" y="1952249"/>
            <a:ext cx="8709021" cy="4141047"/>
          </a:xfrm>
          <a:prstGeom prst="rect">
            <a:avLst/>
          </a:prstGeom>
          <a:noFill/>
          <a:ln w="9525">
            <a:noFill/>
            <a:miter lim="800000"/>
            <a:headEnd/>
            <a:tailEnd/>
          </a:ln>
        </p:spPr>
        <p:txBody>
          <a:bodyPr anchor="ctr"/>
          <a:lstStyle/>
          <a:p>
            <a:pPr marL="285750" indent="-285750" algn="just" eaLnBrk="0" hangingPunct="0">
              <a:lnSpc>
                <a:spcPct val="120000"/>
              </a:lnSpc>
              <a:buFont typeface="Wingdings" panose="05000000000000000000" pitchFamily="2" charset="2"/>
              <a:buChar char="Ø"/>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Possibilité pour les clients de mettre à jour les informations </a:t>
            </a:r>
            <a:r>
              <a:rPr lang="fr-FR" sz="1600" i="1" dirty="0">
                <a:solidFill>
                  <a:schemeClr val="tx2"/>
                </a:solidFill>
                <a:latin typeface="Arial" panose="020B0604020202020204" pitchFamily="34" charset="0"/>
                <a:ea typeface="ＭＳ Ｐゴシック" pitchFamily="34" charset="-128"/>
                <a:cs typeface="Arial" panose="020B0604020202020204" pitchFamily="34" charset="0"/>
              </a:rPr>
              <a:t>via</a:t>
            </a:r>
            <a:r>
              <a:rPr lang="fr-FR" sz="1600" dirty="0">
                <a:solidFill>
                  <a:schemeClr val="tx2"/>
                </a:solidFill>
                <a:latin typeface="Arial" panose="020B0604020202020204" pitchFamily="34" charset="0"/>
                <a:ea typeface="ＭＳ Ｐゴシック" pitchFamily="34" charset="-128"/>
                <a:cs typeface="Arial" panose="020B0604020202020204" pitchFamily="34" charset="0"/>
              </a:rPr>
              <a:t> un </a:t>
            </a:r>
            <a:r>
              <a:rPr lang="fr-FR" sz="1600" b="1" dirty="0">
                <a:solidFill>
                  <a:schemeClr val="tx2"/>
                </a:solidFill>
                <a:latin typeface="Arial" panose="020B0604020202020204" pitchFamily="34" charset="0"/>
                <a:ea typeface="ＭＳ Ｐゴシック" pitchFamily="34" charset="-128"/>
                <a:cs typeface="Arial" panose="020B0604020202020204" pitchFamily="34" charset="0"/>
              </a:rPr>
              <a:t>espace personnel sur un site internet </a:t>
            </a:r>
            <a:r>
              <a:rPr lang="fr-FR" sz="1600" dirty="0">
                <a:solidFill>
                  <a:schemeClr val="tx2"/>
                </a:solidFill>
                <a:latin typeface="Arial" panose="020B0604020202020204" pitchFamily="34" charset="0"/>
                <a:ea typeface="ＭＳ Ｐゴシック" pitchFamily="34" charset="-128"/>
                <a:cs typeface="Arial" panose="020B0604020202020204" pitchFamily="34" charset="0"/>
              </a:rPr>
              <a:t>sécurisé.</a:t>
            </a:r>
          </a:p>
          <a:p>
            <a:pPr marL="285750" indent="-285750" algn="just" eaLnBrk="0" hangingPunct="0">
              <a:lnSpc>
                <a:spcPct val="120000"/>
              </a:lnSpc>
              <a:buFont typeface="Wingdings" panose="05000000000000000000" pitchFamily="2" charset="2"/>
              <a:buChar char="Ø"/>
            </a:pPr>
            <a:endParaRPr lang="fr-FR" sz="1600" dirty="0">
              <a:solidFill>
                <a:schemeClr val="tx2"/>
              </a:solidFill>
              <a:latin typeface="Arial" panose="020B0604020202020204" pitchFamily="34" charset="0"/>
              <a:ea typeface="ＭＳ Ｐゴシック" pitchFamily="34" charset="-128"/>
              <a:cs typeface="Arial" panose="020B0604020202020204" pitchFamily="34" charset="0"/>
            </a:endParaRPr>
          </a:p>
          <a:p>
            <a:pPr marL="285750" indent="-285750" algn="just" eaLnBrk="0" hangingPunct="0">
              <a:lnSpc>
                <a:spcPct val="120000"/>
              </a:lnSpc>
              <a:buFont typeface="Wingdings" panose="05000000000000000000" pitchFamily="2" charset="2"/>
              <a:buChar char="Ø"/>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Mise en place d’une campagne de récupération : mobilisation des </a:t>
            </a:r>
            <a:r>
              <a:rPr lang="fr-FR" sz="1600" b="1" dirty="0">
                <a:solidFill>
                  <a:schemeClr val="tx2"/>
                </a:solidFill>
                <a:latin typeface="Arial" panose="020B0604020202020204" pitchFamily="34" charset="0"/>
                <a:ea typeface="ＭＳ Ｐゴシック" pitchFamily="34" charset="-128"/>
                <a:cs typeface="Arial" panose="020B0604020202020204" pitchFamily="34" charset="0"/>
              </a:rPr>
              <a:t>réseaux commerciaux </a:t>
            </a:r>
            <a:r>
              <a:rPr lang="fr-FR" sz="1600" dirty="0">
                <a:solidFill>
                  <a:schemeClr val="tx2"/>
                </a:solidFill>
                <a:latin typeface="Arial" panose="020B0604020202020204" pitchFamily="34" charset="0"/>
                <a:ea typeface="ＭＳ Ｐゴシック" pitchFamily="34" charset="-128"/>
                <a:cs typeface="Arial" panose="020B0604020202020204" pitchFamily="34" charset="0"/>
              </a:rPr>
              <a:t>(agents généraux, conseillers commerciaux, CGPI et partenaires) ou des délégataires de gestion pour compléter ou actualiser les informations sur les clients (adresses, noms de jeune fille, etc.) / Mise en place d’objectifs ou de systèmes d’incitation financière / Rédaction de clauses </a:t>
            </a:r>
            <a:r>
              <a:rPr lang="fr-FR" sz="1600" i="1" dirty="0">
                <a:solidFill>
                  <a:schemeClr val="tx2"/>
                </a:solidFill>
                <a:latin typeface="Arial" panose="020B0604020202020204" pitchFamily="34" charset="0"/>
                <a:ea typeface="ＭＳ Ｐゴシック" pitchFamily="34" charset="-128"/>
                <a:cs typeface="Arial" panose="020B0604020202020204" pitchFamily="34" charset="0"/>
              </a:rPr>
              <a:t>ad hoc</a:t>
            </a:r>
            <a:r>
              <a:rPr lang="fr-FR" sz="1600" dirty="0">
                <a:solidFill>
                  <a:schemeClr val="tx2"/>
                </a:solidFill>
                <a:latin typeface="Arial" panose="020B0604020202020204" pitchFamily="34" charset="0"/>
                <a:ea typeface="ＭＳ Ｐゴシック" pitchFamily="34" charset="-128"/>
                <a:cs typeface="Arial" panose="020B0604020202020204" pitchFamily="34" charset="0"/>
              </a:rPr>
              <a:t> dans les conventions de distribution ou de gestion.</a:t>
            </a:r>
          </a:p>
          <a:p>
            <a:pPr marL="285750" indent="-285750" algn="just" eaLnBrk="0" hangingPunct="0">
              <a:lnSpc>
                <a:spcPct val="120000"/>
              </a:lnSpc>
              <a:buFont typeface="Wingdings" panose="05000000000000000000" pitchFamily="2" charset="2"/>
              <a:buChar char="Ø"/>
            </a:pPr>
            <a:endParaRPr lang="fr-FR" sz="1600" dirty="0">
              <a:solidFill>
                <a:schemeClr val="tx2"/>
              </a:solidFill>
              <a:latin typeface="Arial" panose="020B0604020202020204" pitchFamily="34" charset="0"/>
              <a:ea typeface="ＭＳ Ｐゴシック" pitchFamily="34" charset="-128"/>
              <a:cs typeface="Arial" panose="020B0604020202020204" pitchFamily="34" charset="0"/>
            </a:endParaRPr>
          </a:p>
          <a:p>
            <a:pPr marL="285750" indent="-285750" algn="just" eaLnBrk="0" hangingPunct="0">
              <a:lnSpc>
                <a:spcPct val="120000"/>
              </a:lnSpc>
              <a:buFont typeface="Wingdings" panose="05000000000000000000" pitchFamily="2" charset="2"/>
              <a:buChar char="Ø"/>
            </a:pPr>
            <a:r>
              <a:rPr lang="fr-FR" sz="1600" dirty="0">
                <a:solidFill>
                  <a:schemeClr val="tx2"/>
                </a:solidFill>
                <a:latin typeface="Arial" panose="020B0604020202020204" pitchFamily="34" charset="0"/>
                <a:ea typeface="ＭＳ Ｐゴシック" pitchFamily="34" charset="-128"/>
                <a:cs typeface="Arial" panose="020B0604020202020204" pitchFamily="34" charset="0"/>
              </a:rPr>
              <a:t>Lorsque les fichiers clients sont gérés par d’autres entités du </a:t>
            </a:r>
            <a:r>
              <a:rPr lang="fr-FR" sz="1600" b="1" dirty="0">
                <a:solidFill>
                  <a:schemeClr val="tx2"/>
                </a:solidFill>
                <a:latin typeface="Arial" panose="020B0604020202020204" pitchFamily="34" charset="0"/>
                <a:ea typeface="ＭＳ Ｐゴシック" pitchFamily="34" charset="-128"/>
                <a:cs typeface="Arial" panose="020B0604020202020204" pitchFamily="34" charset="0"/>
              </a:rPr>
              <a:t>groupe</a:t>
            </a:r>
            <a:r>
              <a:rPr lang="fr-FR" sz="1600" dirty="0">
                <a:solidFill>
                  <a:schemeClr val="tx2"/>
                </a:solidFill>
                <a:latin typeface="Arial" panose="020B0604020202020204" pitchFamily="34" charset="0"/>
                <a:ea typeface="ＭＳ Ｐゴシック" pitchFamily="34" charset="-128"/>
                <a:cs typeface="Arial" panose="020B0604020202020204" pitchFamily="34" charset="0"/>
              </a:rPr>
              <a:t> et qu’une erreur / anomalie est constatée, mettre en place une procédure avec ces entités permettant de rendre la correction de donnée rapide, efficace et pérenne (au besoin mettre en place des alertes à destination de l’entité gestionnaire des fichiers).</a:t>
            </a:r>
          </a:p>
        </p:txBody>
      </p:sp>
      <p:sp>
        <p:nvSpPr>
          <p:cNvPr id="15" name="Rectangle 14">
            <a:extLst>
              <a:ext uri="{FF2B5EF4-FFF2-40B4-BE49-F238E27FC236}">
                <a16:creationId xmlns:a16="http://schemas.microsoft.com/office/drawing/2014/main" id="{F0B79363-DF1C-484F-AD06-2EAD08C4E06C}"/>
              </a:ext>
            </a:extLst>
          </p:cNvPr>
          <p:cNvSpPr/>
          <p:nvPr/>
        </p:nvSpPr>
        <p:spPr>
          <a:xfrm>
            <a:off x="183459" y="1175636"/>
            <a:ext cx="5227936" cy="646331"/>
          </a:xfrm>
          <a:prstGeom prst="rect">
            <a:avLst/>
          </a:prstGeom>
        </p:spPr>
        <p:txBody>
          <a:bodyPr wrap="square">
            <a:spAutoFit/>
          </a:bodyPr>
          <a:lstStyle/>
          <a:p>
            <a:pPr algn="just" eaLnBrk="0" hangingPunct="0"/>
            <a:r>
              <a:rPr lang="fr-FR" b="1" dirty="0">
                <a:solidFill>
                  <a:srgbClr val="057A7B"/>
                </a:solidFill>
                <a:latin typeface="Arial" panose="020B0604020202020204" pitchFamily="34" charset="0"/>
                <a:ea typeface="ＭＳ Ｐゴシック" pitchFamily="34" charset="-128"/>
                <a:cs typeface="Arial" panose="020B0604020202020204" pitchFamily="34" charset="0"/>
              </a:rPr>
              <a:t>L’ACPR précise </a:t>
            </a:r>
            <a:r>
              <a:rPr lang="fr-FR" sz="1400" dirty="0">
                <a:solidFill>
                  <a:srgbClr val="057A7B"/>
                </a:solidFill>
                <a:latin typeface="Arial" panose="020B0604020202020204" pitchFamily="34" charset="0"/>
                <a:ea typeface="ＭＳ Ｐゴシック" pitchFamily="34" charset="-128"/>
                <a:cs typeface="Arial" panose="020B0604020202020204" pitchFamily="34" charset="0"/>
              </a:rPr>
              <a:t>(QR Janvier 2016) </a:t>
            </a:r>
            <a:r>
              <a:rPr lang="fr-FR" b="1" dirty="0">
                <a:solidFill>
                  <a:srgbClr val="057A7B"/>
                </a:solidFill>
                <a:latin typeface="Arial" panose="020B0604020202020204" pitchFamily="34" charset="0"/>
                <a:ea typeface="ＭＳ Ｐゴシック" pitchFamily="34" charset="-128"/>
                <a:cs typeface="Arial" panose="020B0604020202020204" pitchFamily="34" charset="0"/>
              </a:rPr>
              <a:t>qu’il convient de procéder dans les meilleurs délais à </a:t>
            </a:r>
            <a:r>
              <a:rPr lang="fr-FR" sz="1400" dirty="0">
                <a:solidFill>
                  <a:srgbClr val="057A7B"/>
                </a:solidFill>
                <a:latin typeface="Arial" panose="020B0604020202020204" pitchFamily="34" charset="0"/>
                <a:ea typeface="ＭＳ Ｐゴシック" pitchFamily="34" charset="-128"/>
                <a:cs typeface="Arial" panose="020B0604020202020204" pitchFamily="34" charset="0"/>
              </a:rPr>
              <a:t>(2/2) </a:t>
            </a:r>
            <a:r>
              <a:rPr lang="fr-FR" b="1" dirty="0">
                <a:solidFill>
                  <a:srgbClr val="057A7B"/>
                </a:solidFill>
                <a:latin typeface="Arial" panose="020B0604020202020204" pitchFamily="34" charset="0"/>
                <a:ea typeface="ＭＳ Ｐゴシック" pitchFamily="34" charset="-128"/>
                <a:cs typeface="Arial" panose="020B0604020202020204" pitchFamily="34" charset="0"/>
              </a:rPr>
              <a:t>:</a:t>
            </a:r>
          </a:p>
        </p:txBody>
      </p:sp>
      <p:grpSp>
        <p:nvGrpSpPr>
          <p:cNvPr id="25" name="Groupe 24">
            <a:extLst>
              <a:ext uri="{FF2B5EF4-FFF2-40B4-BE49-F238E27FC236}">
                <a16:creationId xmlns:a16="http://schemas.microsoft.com/office/drawing/2014/main" id="{ABC621D1-EB16-4BE0-9835-FC98F813EBD9}"/>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26" name="Groupe 25">
              <a:extLst>
                <a:ext uri="{FF2B5EF4-FFF2-40B4-BE49-F238E27FC236}">
                  <a16:creationId xmlns:a16="http://schemas.microsoft.com/office/drawing/2014/main" id="{92DF99A5-B73E-439B-9551-D089A85374C1}"/>
                </a:ext>
              </a:extLst>
            </p:cNvPr>
            <p:cNvGrpSpPr/>
            <p:nvPr/>
          </p:nvGrpSpPr>
          <p:grpSpPr>
            <a:xfrm>
              <a:off x="4198847" y="977300"/>
              <a:ext cx="3613983" cy="487232"/>
              <a:chOff x="4181163" y="436473"/>
              <a:chExt cx="3613983" cy="487232"/>
            </a:xfrm>
            <a:grpFill/>
          </p:grpSpPr>
          <p:sp>
            <p:nvSpPr>
              <p:cNvPr id="30" name="Rectangle 29">
                <a:extLst>
                  <a:ext uri="{FF2B5EF4-FFF2-40B4-BE49-F238E27FC236}">
                    <a16:creationId xmlns:a16="http://schemas.microsoft.com/office/drawing/2014/main" id="{B7DA1F9A-B919-4655-A822-CF00B337930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1" name="Trapèze 30">
                <a:extLst>
                  <a:ext uri="{FF2B5EF4-FFF2-40B4-BE49-F238E27FC236}">
                    <a16:creationId xmlns:a16="http://schemas.microsoft.com/office/drawing/2014/main" id="{57B06B1E-48E4-40CC-95F1-4B7B1EC6B34A}"/>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7" name="Groupe 26">
              <a:extLst>
                <a:ext uri="{FF2B5EF4-FFF2-40B4-BE49-F238E27FC236}">
                  <a16:creationId xmlns:a16="http://schemas.microsoft.com/office/drawing/2014/main" id="{49DCC998-5282-4330-A8BB-9DAA7E782455}"/>
                </a:ext>
              </a:extLst>
            </p:cNvPr>
            <p:cNvGrpSpPr/>
            <p:nvPr/>
          </p:nvGrpSpPr>
          <p:grpSpPr>
            <a:xfrm>
              <a:off x="4036988" y="458401"/>
              <a:ext cx="3775842" cy="439004"/>
              <a:chOff x="4276371" y="869758"/>
              <a:chExt cx="3775842" cy="439004"/>
            </a:xfrm>
            <a:grpFill/>
          </p:grpSpPr>
          <p:sp>
            <p:nvSpPr>
              <p:cNvPr id="28" name="Rectangle 27">
                <a:extLst>
                  <a:ext uri="{FF2B5EF4-FFF2-40B4-BE49-F238E27FC236}">
                    <a16:creationId xmlns:a16="http://schemas.microsoft.com/office/drawing/2014/main" id="{1D998B49-4F5F-446A-A961-685BC87D96BC}"/>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9" name="Trapèze 28">
                <a:extLst>
                  <a:ext uri="{FF2B5EF4-FFF2-40B4-BE49-F238E27FC236}">
                    <a16:creationId xmlns:a16="http://schemas.microsoft.com/office/drawing/2014/main" id="{DB42CD3D-FFB3-46E8-8889-7AD5170A8B00}"/>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32" name="Espace réservé du contenu 66">
            <a:extLst>
              <a:ext uri="{FF2B5EF4-FFF2-40B4-BE49-F238E27FC236}">
                <a16:creationId xmlns:a16="http://schemas.microsoft.com/office/drawing/2014/main" id="{E2EB87C5-84C5-4EE9-B62F-2BDFEBA91BCE}"/>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33" name="Espace réservé du contenu 66">
            <a:extLst>
              <a:ext uri="{FF2B5EF4-FFF2-40B4-BE49-F238E27FC236}">
                <a16:creationId xmlns:a16="http://schemas.microsoft.com/office/drawing/2014/main" id="{7B7BC378-41ED-41DA-A10D-50795FBF7644}"/>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Tree>
    <p:extLst>
      <p:ext uri="{BB962C8B-B14F-4D97-AF65-F5344CB8AC3E}">
        <p14:creationId xmlns:p14="http://schemas.microsoft.com/office/powerpoint/2010/main" val="80740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FBBA354-0030-48CF-9D4F-BD3CBCEC2891}"/>
              </a:ext>
            </a:extLst>
          </p:cNvPr>
          <p:cNvSpPr/>
          <p:nvPr/>
        </p:nvSpPr>
        <p:spPr>
          <a:xfrm>
            <a:off x="437257" y="1628800"/>
            <a:ext cx="8269486" cy="1152128"/>
          </a:xfrm>
          <a:prstGeom prst="roundRect">
            <a:avLst/>
          </a:prstGeom>
          <a:solidFill>
            <a:srgbClr val="888F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bwMode="auto">
          <a:xfrm>
            <a:off x="437257" y="1700808"/>
            <a:ext cx="8136135" cy="4896544"/>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ctr">
              <a:lnSpc>
                <a:spcPct val="120000"/>
              </a:lnSpc>
              <a:defRPr/>
            </a:pPr>
            <a:r>
              <a:rPr lang="fr-FR" sz="1600" dirty="0">
                <a:solidFill>
                  <a:schemeClr val="bg1"/>
                </a:solidFill>
                <a:latin typeface="Arial" panose="020B0604020202020204" pitchFamily="34" charset="0"/>
                <a:cs typeface="Arial" panose="020B0604020202020204" pitchFamily="34" charset="0"/>
              </a:rPr>
              <a:t>La recherche des assurés décédés (et en particulier interrogation RNIPP) est rendue compliquée par une </a:t>
            </a:r>
            <a:r>
              <a:rPr lang="fr-FR" sz="1600" b="1" dirty="0">
                <a:solidFill>
                  <a:schemeClr val="bg1"/>
                </a:solidFill>
                <a:latin typeface="Arial" panose="020B0604020202020204" pitchFamily="34" charset="0"/>
                <a:cs typeface="Arial" panose="020B0604020202020204" pitchFamily="34" charset="0"/>
              </a:rPr>
              <a:t>absence d’information </a:t>
            </a:r>
            <a:r>
              <a:rPr lang="fr-FR" sz="1600" dirty="0">
                <a:solidFill>
                  <a:schemeClr val="bg1"/>
                </a:solidFill>
                <a:latin typeface="Arial" panose="020B0604020202020204" pitchFamily="34" charset="0"/>
                <a:cs typeface="Arial" panose="020B0604020202020204" pitchFamily="34" charset="0"/>
              </a:rPr>
              <a:t>ou des </a:t>
            </a:r>
            <a:r>
              <a:rPr lang="fr-FR" sz="1600" b="1" dirty="0">
                <a:solidFill>
                  <a:schemeClr val="bg1"/>
                </a:solidFill>
                <a:latin typeface="Arial" panose="020B0604020202020204" pitchFamily="34" charset="0"/>
                <a:cs typeface="Arial" panose="020B0604020202020204" pitchFamily="34" charset="0"/>
              </a:rPr>
              <a:t>données incomplètes ou erronées</a:t>
            </a:r>
            <a:r>
              <a:rPr lang="fr-FR" sz="1600" dirty="0">
                <a:solidFill>
                  <a:schemeClr val="bg1"/>
                </a:solidFill>
                <a:latin typeface="Arial" panose="020B0604020202020204" pitchFamily="34" charset="0"/>
                <a:cs typeface="Arial" panose="020B0604020202020204" pitchFamily="34" charset="0"/>
              </a:rPr>
              <a:t>.</a:t>
            </a:r>
          </a:p>
          <a:p>
            <a:pPr algn="just">
              <a:lnSpc>
                <a:spcPct val="120000"/>
              </a:lnSpc>
              <a:defRPr/>
            </a:pPr>
            <a:endParaRPr lang="fr-FR" sz="1600" dirty="0">
              <a:solidFill>
                <a:schemeClr val="tx2"/>
              </a:solidFill>
              <a:latin typeface="Arial" panose="020B0604020202020204" pitchFamily="34" charset="0"/>
              <a:cs typeface="Arial" panose="020B0604020202020204" pitchFamily="34" charset="0"/>
            </a:endParaRPr>
          </a:p>
          <a:p>
            <a:pPr algn="just">
              <a:lnSpc>
                <a:spcPct val="120000"/>
              </a:lnSpc>
              <a:defRPr/>
            </a:pPr>
            <a:r>
              <a:rPr lang="fr-FR" sz="1600" dirty="0">
                <a:solidFill>
                  <a:schemeClr val="tx2"/>
                </a:solidFill>
                <a:latin typeface="Arial" panose="020B0604020202020204" pitchFamily="34" charset="0"/>
                <a:cs typeface="Arial" panose="020B0604020202020204" pitchFamily="34" charset="0"/>
              </a:rPr>
              <a:t>Par exemple; les constats suivants ont été effectués par nos équipes lors d’audits :</a:t>
            </a:r>
          </a:p>
          <a:p>
            <a:pPr algn="just">
              <a:lnSpc>
                <a:spcPct val="120000"/>
              </a:lnSpc>
              <a:defRPr/>
            </a:pPr>
            <a:endParaRPr lang="fr-FR" sz="1600" i="1" dirty="0">
              <a:solidFill>
                <a:schemeClr val="tx2"/>
              </a:solidFill>
              <a:latin typeface="Arial" panose="020B0604020202020204" pitchFamily="34" charset="0"/>
              <a:cs typeface="Arial" panose="020B0604020202020204" pitchFamily="34" charset="0"/>
            </a:endParaRPr>
          </a:p>
          <a:p>
            <a:pPr marL="285750" indent="-285750" algn="just">
              <a:lnSpc>
                <a:spcPct val="120000"/>
              </a:lnSpc>
              <a:buClr>
                <a:srgbClr val="1EBCB4"/>
              </a:buClr>
              <a:buFont typeface="Wingdings" panose="05000000000000000000" pitchFamily="2" charset="2"/>
              <a:buChar char="§"/>
              <a:defRPr/>
            </a:pPr>
            <a:r>
              <a:rPr lang="fr-FR" sz="1600" dirty="0">
                <a:solidFill>
                  <a:schemeClr val="tx2"/>
                </a:solidFill>
                <a:latin typeface="Arial" panose="020B0604020202020204" pitchFamily="34" charset="0"/>
                <a:cs typeface="Arial" panose="020B0604020202020204" pitchFamily="34" charset="0"/>
              </a:rPr>
              <a:t>Date de naissance postérieure à la date d’effet du contrat</a:t>
            </a:r>
          </a:p>
          <a:p>
            <a:pPr marL="285750" indent="-285750" algn="just">
              <a:lnSpc>
                <a:spcPct val="120000"/>
              </a:lnSpc>
              <a:buClr>
                <a:srgbClr val="1EBCB4"/>
              </a:buClr>
              <a:buFont typeface="Wingdings" panose="05000000000000000000" pitchFamily="2" charset="2"/>
              <a:buChar char="§"/>
              <a:defRPr/>
            </a:pPr>
            <a:r>
              <a:rPr lang="fr-FR" sz="1600" dirty="0">
                <a:solidFill>
                  <a:schemeClr val="tx2"/>
                </a:solidFill>
                <a:latin typeface="Arial" panose="020B0604020202020204" pitchFamily="34" charset="0"/>
                <a:cs typeface="Arial" panose="020B0604020202020204" pitchFamily="34" charset="0"/>
              </a:rPr>
              <a:t>Nombre de naissances anormalement élevé pour les 1</a:t>
            </a:r>
            <a:r>
              <a:rPr lang="fr-FR" sz="1600" baseline="30000" dirty="0">
                <a:solidFill>
                  <a:schemeClr val="tx2"/>
                </a:solidFill>
                <a:latin typeface="Arial" panose="020B0604020202020204" pitchFamily="34" charset="0"/>
                <a:cs typeface="Arial" panose="020B0604020202020204" pitchFamily="34" charset="0"/>
              </a:rPr>
              <a:t>er</a:t>
            </a:r>
            <a:r>
              <a:rPr lang="fr-FR" sz="1600" dirty="0">
                <a:solidFill>
                  <a:schemeClr val="tx2"/>
                </a:solidFill>
                <a:latin typeface="Arial" panose="020B0604020202020204" pitchFamily="34" charset="0"/>
                <a:cs typeface="Arial" panose="020B0604020202020204" pitchFamily="34" charset="0"/>
              </a:rPr>
              <a:t> janvier</a:t>
            </a:r>
          </a:p>
          <a:p>
            <a:pPr marL="285750" indent="-285750" algn="just">
              <a:lnSpc>
                <a:spcPct val="120000"/>
              </a:lnSpc>
              <a:buClr>
                <a:srgbClr val="1EBCB4"/>
              </a:buClr>
              <a:buFont typeface="Wingdings" panose="05000000000000000000" pitchFamily="2" charset="2"/>
              <a:buChar char="§"/>
              <a:defRPr/>
            </a:pPr>
            <a:r>
              <a:rPr lang="fr-FR" sz="1600" dirty="0">
                <a:solidFill>
                  <a:schemeClr val="tx2"/>
                </a:solidFill>
                <a:latin typeface="Arial" panose="020B0604020202020204" pitchFamily="34" charset="0"/>
                <a:cs typeface="Arial" panose="020B0604020202020204" pitchFamily="34" charset="0"/>
              </a:rPr>
              <a:t>Nom et Prénom avec caractères spéciaux (#), des chiffres, des doubles espaces ou plus, des triples lettres ou plus</a:t>
            </a:r>
          </a:p>
          <a:p>
            <a:pPr marL="285750" indent="-285750" algn="just">
              <a:lnSpc>
                <a:spcPct val="120000"/>
              </a:lnSpc>
              <a:buClr>
                <a:srgbClr val="1EBCB4"/>
              </a:buClr>
              <a:buFont typeface="Wingdings" panose="05000000000000000000" pitchFamily="2" charset="2"/>
              <a:buChar char="§"/>
              <a:defRPr/>
            </a:pPr>
            <a:r>
              <a:rPr lang="fr-FR" sz="1600" dirty="0">
                <a:solidFill>
                  <a:schemeClr val="tx2"/>
                </a:solidFill>
                <a:latin typeface="Arial" panose="020B0604020202020204" pitchFamily="34" charset="0"/>
                <a:cs typeface="Arial" panose="020B0604020202020204" pitchFamily="34" charset="0"/>
              </a:rPr>
              <a:t>Noms composés comme suit : « Nom » suivi de « époux » suivi de « autre nom ». </a:t>
            </a:r>
          </a:p>
          <a:p>
            <a:pPr algn="just">
              <a:lnSpc>
                <a:spcPct val="120000"/>
              </a:lnSpc>
              <a:defRPr/>
            </a:pPr>
            <a:endParaRPr lang="fr-FR" sz="1600" i="1" dirty="0">
              <a:solidFill>
                <a:schemeClr val="tx2"/>
              </a:solidFill>
              <a:latin typeface="Arial" panose="020B0604020202020204" pitchFamily="34" charset="0"/>
              <a:cs typeface="Arial" panose="020B0604020202020204" pitchFamily="34" charset="0"/>
            </a:endParaRPr>
          </a:p>
          <a:p>
            <a:pPr algn="just">
              <a:lnSpc>
                <a:spcPct val="120000"/>
              </a:lnSpc>
              <a:defRPr/>
            </a:pPr>
            <a:r>
              <a:rPr lang="fr-FR" sz="1600" i="1" dirty="0">
                <a:solidFill>
                  <a:schemeClr val="tx2"/>
                </a:solidFill>
                <a:latin typeface="Arial" panose="020B0604020202020204" pitchFamily="34" charset="0"/>
                <a:cs typeface="Arial" panose="020B0604020202020204" pitchFamily="34" charset="0"/>
              </a:rPr>
              <a:t>etc…</a:t>
            </a:r>
          </a:p>
          <a:p>
            <a:pPr algn="just">
              <a:lnSpc>
                <a:spcPct val="120000"/>
              </a:lnSpc>
              <a:defRPr/>
            </a:pPr>
            <a:endParaRPr lang="fr-FR" sz="1600" i="1" dirty="0">
              <a:solidFill>
                <a:schemeClr val="tx2"/>
              </a:solidFill>
              <a:latin typeface="Arial" panose="020B0604020202020204" pitchFamily="34" charset="0"/>
              <a:cs typeface="Arial" panose="020B0604020202020204" pitchFamily="34" charset="0"/>
            </a:endParaRPr>
          </a:p>
          <a:p>
            <a:pPr algn="just">
              <a:lnSpc>
                <a:spcPct val="120000"/>
              </a:lnSpc>
              <a:defRPr/>
            </a:pPr>
            <a:r>
              <a:rPr lang="fr-FR" sz="1600" dirty="0">
                <a:solidFill>
                  <a:schemeClr val="tx2"/>
                </a:solidFill>
                <a:latin typeface="Arial" panose="020B0604020202020204" pitchFamily="34" charset="0"/>
                <a:cs typeface="Arial" panose="020B0604020202020204" pitchFamily="34" charset="0"/>
              </a:rPr>
              <a:t>Le plus souvent, il s’agit d’erreurs de saisie ou de manquements dans l’application des procédures (si elles existent) par le gestionnaire.</a:t>
            </a:r>
            <a:endParaRPr lang="fr-FR" sz="1600" dirty="0">
              <a:solidFill>
                <a:schemeClr val="tx1"/>
              </a:solidFill>
            </a:endParaRPr>
          </a:p>
        </p:txBody>
      </p:sp>
      <p:grpSp>
        <p:nvGrpSpPr>
          <p:cNvPr id="16" name="Groupe 15">
            <a:extLst>
              <a:ext uri="{FF2B5EF4-FFF2-40B4-BE49-F238E27FC236}">
                <a16:creationId xmlns:a16="http://schemas.microsoft.com/office/drawing/2014/main" id="{14FBCAF6-F524-4450-9CE2-EEF3AEADA205}"/>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7" name="Groupe 16">
              <a:extLst>
                <a:ext uri="{FF2B5EF4-FFF2-40B4-BE49-F238E27FC236}">
                  <a16:creationId xmlns:a16="http://schemas.microsoft.com/office/drawing/2014/main" id="{8B3A6E7D-9AE7-4730-926B-80DBCFC897EC}"/>
                </a:ext>
              </a:extLst>
            </p:cNvPr>
            <p:cNvGrpSpPr/>
            <p:nvPr/>
          </p:nvGrpSpPr>
          <p:grpSpPr>
            <a:xfrm>
              <a:off x="4198847" y="977300"/>
              <a:ext cx="3613983" cy="487232"/>
              <a:chOff x="4181163" y="436473"/>
              <a:chExt cx="3613983" cy="487232"/>
            </a:xfrm>
            <a:grpFill/>
          </p:grpSpPr>
          <p:sp>
            <p:nvSpPr>
              <p:cNvPr id="21" name="Rectangle 20">
                <a:extLst>
                  <a:ext uri="{FF2B5EF4-FFF2-40B4-BE49-F238E27FC236}">
                    <a16:creationId xmlns:a16="http://schemas.microsoft.com/office/drawing/2014/main" id="{6A5846A4-8944-44B6-B5D2-E382125910E4}"/>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2" name="Trapèze 21">
                <a:extLst>
                  <a:ext uri="{FF2B5EF4-FFF2-40B4-BE49-F238E27FC236}">
                    <a16:creationId xmlns:a16="http://schemas.microsoft.com/office/drawing/2014/main" id="{307A6EDC-0F1D-44E3-83E2-15804193493E}"/>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8" name="Groupe 17">
              <a:extLst>
                <a:ext uri="{FF2B5EF4-FFF2-40B4-BE49-F238E27FC236}">
                  <a16:creationId xmlns:a16="http://schemas.microsoft.com/office/drawing/2014/main" id="{5F5122A4-E730-47ED-8812-58EBB19ED857}"/>
                </a:ext>
              </a:extLst>
            </p:cNvPr>
            <p:cNvGrpSpPr/>
            <p:nvPr/>
          </p:nvGrpSpPr>
          <p:grpSpPr>
            <a:xfrm>
              <a:off x="4036988" y="458401"/>
              <a:ext cx="3775842" cy="439004"/>
              <a:chOff x="4276371" y="869758"/>
              <a:chExt cx="3775842" cy="439004"/>
            </a:xfrm>
            <a:grpFill/>
          </p:grpSpPr>
          <p:sp>
            <p:nvSpPr>
              <p:cNvPr id="19" name="Rectangle 18">
                <a:extLst>
                  <a:ext uri="{FF2B5EF4-FFF2-40B4-BE49-F238E27FC236}">
                    <a16:creationId xmlns:a16="http://schemas.microsoft.com/office/drawing/2014/main" id="{425FF83F-0142-4F22-B10B-32991A67D8ED}"/>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0" name="Trapèze 19">
                <a:extLst>
                  <a:ext uri="{FF2B5EF4-FFF2-40B4-BE49-F238E27FC236}">
                    <a16:creationId xmlns:a16="http://schemas.microsoft.com/office/drawing/2014/main" id="{8773DE2B-DFD7-4555-B6CF-6444016D6163}"/>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3" name="Espace réservé du contenu 66">
            <a:extLst>
              <a:ext uri="{FF2B5EF4-FFF2-40B4-BE49-F238E27FC236}">
                <a16:creationId xmlns:a16="http://schemas.microsoft.com/office/drawing/2014/main" id="{FDAFC4BF-2DEF-4A02-880A-80E5AFA2FE96}"/>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4" name="Espace réservé du contenu 66">
            <a:extLst>
              <a:ext uri="{FF2B5EF4-FFF2-40B4-BE49-F238E27FC236}">
                <a16:creationId xmlns:a16="http://schemas.microsoft.com/office/drawing/2014/main" id="{22334920-85E9-461B-B6C6-F50DA8F188EA}"/>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Nécessité de mise à jour des données clients</a:t>
            </a:r>
          </a:p>
        </p:txBody>
      </p:sp>
    </p:spTree>
    <p:extLst>
      <p:ext uri="{BB962C8B-B14F-4D97-AF65-F5344CB8AC3E}">
        <p14:creationId xmlns:p14="http://schemas.microsoft.com/office/powerpoint/2010/main" val="7141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4819"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468312" y="1528151"/>
            <a:ext cx="7920037" cy="1800225"/>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100" dirty="0">
                <a:solidFill>
                  <a:srgbClr val="176268"/>
                </a:solidFill>
                <a:latin typeface="Arial" panose="020B0604020202020204" pitchFamily="34" charset="0"/>
                <a:cs typeface="Arial" panose="020B0604020202020204" pitchFamily="34" charset="0"/>
              </a:rPr>
              <a:t>Certains systèmes de gestion prévoient la saisie par le gestionnaire de la clause bénéficiaire :</a:t>
            </a:r>
          </a:p>
          <a:p>
            <a:pPr>
              <a:defRPr/>
            </a:pPr>
            <a:endParaRPr lang="fr-FR" sz="1600" dirty="0"/>
          </a:p>
        </p:txBody>
      </p:sp>
      <p:pic>
        <p:nvPicPr>
          <p:cNvPr id="34822" name="Picture 2"/>
          <p:cNvPicPr>
            <a:picLocks noChangeAspect="1" noChangeArrowheads="1"/>
          </p:cNvPicPr>
          <p:nvPr/>
        </p:nvPicPr>
        <p:blipFill>
          <a:blip r:embed="rId3" cstate="print"/>
          <a:srcRect/>
          <a:stretch>
            <a:fillRect/>
          </a:stretch>
        </p:blipFill>
        <p:spPr bwMode="auto">
          <a:xfrm>
            <a:off x="1643062" y="3429000"/>
            <a:ext cx="5570538" cy="2544763"/>
          </a:xfrm>
          <a:prstGeom prst="rect">
            <a:avLst/>
          </a:prstGeom>
          <a:noFill/>
          <a:ln w="9525">
            <a:noFill/>
            <a:miter lim="800000"/>
            <a:headEnd/>
            <a:tailEnd/>
          </a:ln>
        </p:spPr>
      </p:pic>
      <p:grpSp>
        <p:nvGrpSpPr>
          <p:cNvPr id="7" name="Groupe 6">
            <a:extLst>
              <a:ext uri="{FF2B5EF4-FFF2-40B4-BE49-F238E27FC236}">
                <a16:creationId xmlns:a16="http://schemas.microsoft.com/office/drawing/2014/main" id="{B3C136F5-9D94-47F5-B76A-5E88409D12A2}"/>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9" name="Groupe 8">
              <a:extLst>
                <a:ext uri="{FF2B5EF4-FFF2-40B4-BE49-F238E27FC236}">
                  <a16:creationId xmlns:a16="http://schemas.microsoft.com/office/drawing/2014/main" id="{402376BA-0EE7-40BF-831D-C6513FE18558}"/>
                </a:ext>
              </a:extLst>
            </p:cNvPr>
            <p:cNvGrpSpPr/>
            <p:nvPr/>
          </p:nvGrpSpPr>
          <p:grpSpPr>
            <a:xfrm>
              <a:off x="4198847" y="977300"/>
              <a:ext cx="3613983" cy="487232"/>
              <a:chOff x="4181163" y="436473"/>
              <a:chExt cx="3613983" cy="487232"/>
            </a:xfrm>
            <a:grpFill/>
          </p:grpSpPr>
          <p:sp>
            <p:nvSpPr>
              <p:cNvPr id="13" name="Rectangle 12">
                <a:extLst>
                  <a:ext uri="{FF2B5EF4-FFF2-40B4-BE49-F238E27FC236}">
                    <a16:creationId xmlns:a16="http://schemas.microsoft.com/office/drawing/2014/main" id="{654C0667-E286-483D-828F-F6EA835FD2A0}"/>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6CC66173-403C-44AE-A384-EFAEDC736525}"/>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e 9">
              <a:extLst>
                <a:ext uri="{FF2B5EF4-FFF2-40B4-BE49-F238E27FC236}">
                  <a16:creationId xmlns:a16="http://schemas.microsoft.com/office/drawing/2014/main" id="{52D3F949-06A1-46A4-A151-07B66B7E08AA}"/>
                </a:ext>
              </a:extLst>
            </p:cNvPr>
            <p:cNvGrpSpPr/>
            <p:nvPr/>
          </p:nvGrpSpPr>
          <p:grpSpPr>
            <a:xfrm>
              <a:off x="4036988" y="458401"/>
              <a:ext cx="3775842" cy="439004"/>
              <a:chOff x="4276371" y="869758"/>
              <a:chExt cx="3775842" cy="439004"/>
            </a:xfrm>
            <a:grpFill/>
          </p:grpSpPr>
          <p:sp>
            <p:nvSpPr>
              <p:cNvPr id="11" name="Rectangle 10">
                <a:extLst>
                  <a:ext uri="{FF2B5EF4-FFF2-40B4-BE49-F238E27FC236}">
                    <a16:creationId xmlns:a16="http://schemas.microsoft.com/office/drawing/2014/main" id="{4D59E8FE-4E1E-4C35-86AE-584B7F45A3C6}"/>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AC11F6DF-2389-4556-A7EE-29BABFE6C9BE}"/>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Espace réservé du contenu 66">
            <a:extLst>
              <a:ext uri="{FF2B5EF4-FFF2-40B4-BE49-F238E27FC236}">
                <a16:creationId xmlns:a16="http://schemas.microsoft.com/office/drawing/2014/main" id="{F68D9998-BF9D-49EB-872B-4238C503D8DF}"/>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8" name="Espace réservé du contenu 66">
            <a:extLst>
              <a:ext uri="{FF2B5EF4-FFF2-40B4-BE49-F238E27FC236}">
                <a16:creationId xmlns:a16="http://schemas.microsoft.com/office/drawing/2014/main" id="{6832142C-21C3-40DE-8463-D929AA29C406}"/>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584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545306" y="1836955"/>
            <a:ext cx="8203157" cy="4688736"/>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endParaRPr lang="fr-FR" sz="1600" b="1"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Sensibilisation des personnels concernés à la rédaction et à l’actualisation des clauses bénéficiaires</a:t>
            </a:r>
          </a:p>
          <a:p>
            <a:pPr algn="just">
              <a:defRPr/>
            </a:pPr>
            <a:endParaRPr lang="fr-FR" sz="1800" dirty="0">
              <a:solidFill>
                <a:schemeClr val="accent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Contrôle de l’exhaustivité des données recueillies lors de la souscription</a:t>
            </a:r>
          </a:p>
          <a:p>
            <a:pPr algn="just">
              <a:defRPr/>
            </a:pPr>
            <a:endParaRPr lang="fr-FR" sz="1800" dirty="0">
              <a:solidFill>
                <a:schemeClr val="accent1"/>
              </a:solidFill>
              <a:latin typeface="Arial" panose="020B0604020202020204" pitchFamily="34" charset="0"/>
              <a:cs typeface="Arial" panose="020B0604020202020204" pitchFamily="34" charset="0"/>
            </a:endParaRPr>
          </a:p>
          <a:p>
            <a:pPr algn="just">
              <a:defRPr/>
            </a:pPr>
            <a:endParaRPr lang="fr-FR" sz="1800" dirty="0">
              <a:solidFill>
                <a:schemeClr val="accent1"/>
              </a:solidFill>
              <a:latin typeface="Arial" panose="020B0604020202020204" pitchFamily="34" charset="0"/>
              <a:cs typeface="Arial" panose="020B0604020202020204" pitchFamily="34" charset="0"/>
            </a:endParaRPr>
          </a:p>
          <a:p>
            <a:pPr algn="just">
              <a:defRPr/>
            </a:pPr>
            <a:endParaRPr lang="fr-FR" sz="1800" dirty="0">
              <a:solidFill>
                <a:schemeClr val="accent1"/>
              </a:solidFill>
              <a:latin typeface="Arial" panose="020B0604020202020204" pitchFamily="34" charset="0"/>
              <a:cs typeface="Arial" panose="020B0604020202020204" pitchFamily="34" charset="0"/>
            </a:endParaRPr>
          </a:p>
          <a:p>
            <a:pPr algn="just">
              <a:defRPr/>
            </a:pPr>
            <a:endParaRPr lang="fr-FR" sz="1800" dirty="0">
              <a:solidFill>
                <a:schemeClr val="accent1"/>
              </a:solidFill>
              <a:latin typeface="Arial" panose="020B0604020202020204" pitchFamily="34" charset="0"/>
              <a:cs typeface="Arial" panose="020B0604020202020204" pitchFamily="34" charset="0"/>
            </a:endParaRPr>
          </a:p>
          <a:p>
            <a:pPr algn="just">
              <a:defRPr/>
            </a:pPr>
            <a:endParaRPr lang="fr-FR" sz="1800" dirty="0">
              <a:solidFill>
                <a:schemeClr val="accent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defRPr/>
            </a:pPr>
            <a:r>
              <a:rPr lang="fr-FR" sz="1800" b="1" dirty="0">
                <a:solidFill>
                  <a:schemeClr val="accent1"/>
                </a:solidFill>
                <a:latin typeface="Arial" panose="020B0604020202020204" pitchFamily="34" charset="0"/>
                <a:cs typeface="Arial" panose="020B0604020202020204" pitchFamily="34" charset="0"/>
              </a:rPr>
              <a:t>Refonte des procédures </a:t>
            </a:r>
          </a:p>
          <a:p>
            <a:pPr algn="just">
              <a:defRPr/>
            </a:pPr>
            <a:endParaRPr lang="fr-FR" sz="1800" dirty="0">
              <a:solidFill>
                <a:schemeClr val="accent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Systématisation de consignes concernant le suivi des clients, </a:t>
            </a:r>
          </a:p>
          <a:p>
            <a:pPr algn="just">
              <a:defRPr/>
            </a:pPr>
            <a:endParaRPr lang="fr-FR" sz="1800" dirty="0">
              <a:solidFill>
                <a:schemeClr val="accent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Communication auprès des prospects et des clients</a:t>
            </a:r>
          </a:p>
          <a:p>
            <a:pPr>
              <a:defRPr/>
            </a:pPr>
            <a:endParaRPr lang="fr-FR" sz="1600" i="1" dirty="0">
              <a:solidFill>
                <a:schemeClr val="tx1"/>
              </a:solidFill>
            </a:endParaRPr>
          </a:p>
        </p:txBody>
      </p:sp>
      <p:grpSp>
        <p:nvGrpSpPr>
          <p:cNvPr id="6" name="Groupe 5">
            <a:extLst>
              <a:ext uri="{FF2B5EF4-FFF2-40B4-BE49-F238E27FC236}">
                <a16:creationId xmlns:a16="http://schemas.microsoft.com/office/drawing/2014/main" id="{A7A27B47-F97D-44D2-B837-211DA847530A}"/>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07F7E358-F470-4A17-A67C-8554C3BA0619}"/>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751CD8EE-FD29-4FFF-A988-4AEBCB3837E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8EB8DA97-4A4B-4CB6-9D4D-4DCBAC6F3F87}"/>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65E80C04-F28B-4674-A1B4-ACD274B44FA9}"/>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790249EF-BFD7-4E03-88CA-4564B734AAF5}"/>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6DD7AF5-A42D-4F9F-9814-8A9C3DBE5B4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pic>
        <p:nvPicPr>
          <p:cNvPr id="4098" name="Picture 2" descr="RÃ©sultat de recherche d'images pour &quot;action&quot;">
            <a:extLst>
              <a:ext uri="{FF2B5EF4-FFF2-40B4-BE49-F238E27FC236}">
                <a16:creationId xmlns:a16="http://schemas.microsoft.com/office/drawing/2014/main" id="{3D88F9B6-061A-4D1A-9311-63DFAA3164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95" r="38045"/>
          <a:stretch/>
        </p:blipFill>
        <p:spPr bwMode="auto">
          <a:xfrm>
            <a:off x="7687830" y="3391681"/>
            <a:ext cx="1342306" cy="3238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54AA232-8A26-4449-AFA2-D50CAB1A0C22}"/>
              </a:ext>
            </a:extLst>
          </p:cNvPr>
          <p:cNvSpPr/>
          <p:nvPr/>
        </p:nvSpPr>
        <p:spPr>
          <a:xfrm>
            <a:off x="545306" y="3581158"/>
            <a:ext cx="7142524" cy="923330"/>
          </a:xfrm>
          <a:prstGeom prst="rect">
            <a:avLst/>
          </a:prstGeom>
        </p:spPr>
        <p:txBody>
          <a:bodyPr wrap="square">
            <a:spAutoFit/>
          </a:bodyPr>
          <a:lstStyle/>
          <a:p>
            <a:pPr marL="285750" indent="-285750" algn="just">
              <a:buFont typeface="Wingdings" panose="05000000000000000000" pitchFamily="2" charset="2"/>
              <a:buChar char="Ø"/>
              <a:defRPr/>
            </a:pPr>
            <a:r>
              <a:rPr lang="fr-FR" dirty="0">
                <a:solidFill>
                  <a:schemeClr val="accent1"/>
                </a:solidFill>
                <a:latin typeface="Arial" panose="020B0604020202020204" pitchFamily="34" charset="0"/>
                <a:cs typeface="Arial" panose="020B0604020202020204" pitchFamily="34" charset="0"/>
              </a:rPr>
              <a:t>Revue des stocks de contrats non dénoués afin d’identifier les clauses bénéficiaires problématiques (pour inciter le souscripteur en vie à compléter la clause), </a:t>
            </a:r>
          </a:p>
        </p:txBody>
      </p:sp>
      <p:sp>
        <p:nvSpPr>
          <p:cNvPr id="17" name="ZoneTexte 16">
            <a:extLst>
              <a:ext uri="{FF2B5EF4-FFF2-40B4-BE49-F238E27FC236}">
                <a16:creationId xmlns:a16="http://schemas.microsoft.com/office/drawing/2014/main" id="{9BCC85F3-3D0E-4ECB-BF5A-F01338BF9CCB}"/>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Les actions à mettre en place pour « corriger » les stocks</a:t>
            </a:r>
          </a:p>
        </p:txBody>
      </p:sp>
      <p:sp>
        <p:nvSpPr>
          <p:cNvPr id="18" name="Espace réservé du contenu 66">
            <a:extLst>
              <a:ext uri="{FF2B5EF4-FFF2-40B4-BE49-F238E27FC236}">
                <a16:creationId xmlns:a16="http://schemas.microsoft.com/office/drawing/2014/main" id="{6038E87C-DBDF-4425-9022-2D1C219AD915}"/>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0" name="Espace réservé du contenu 66">
            <a:extLst>
              <a:ext uri="{FF2B5EF4-FFF2-40B4-BE49-F238E27FC236}">
                <a16:creationId xmlns:a16="http://schemas.microsoft.com/office/drawing/2014/main" id="{2071619F-AE9D-4203-ABAB-959F102D7E6B}"/>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500"/>
                                        <p:tgtEl>
                                          <p:spTgt spid="8">
                                            <p:txEl>
                                              <p:pRg st="3" end="3"/>
                                            </p:txEl>
                                          </p:spTgt>
                                        </p:tgtEl>
                                      </p:cBhvr>
                                    </p:animEffect>
                                  </p:childTnLst>
                                </p:cTn>
                              </p:par>
                              <p:par>
                                <p:cTn id="15" presetID="10" presetClass="entr" presetSubtype="0" fill="hold" nodeType="withEffect">
                                  <p:stCondLst>
                                    <p:cond delay="2000"/>
                                  </p:stCondLst>
                                  <p:childTnLst>
                                    <p:set>
                                      <p:cBhvr>
                                        <p:cTn id="16" dur="1" fill="hold">
                                          <p:stCondLst>
                                            <p:cond delay="0"/>
                                          </p:stCondLst>
                                        </p:cTn>
                                        <p:tgtEl>
                                          <p:spTgt spid="8">
                                            <p:txEl>
                                              <p:pRg st="9" end="9"/>
                                            </p:txEl>
                                          </p:spTgt>
                                        </p:tgtEl>
                                        <p:attrNameLst>
                                          <p:attrName>style.visibility</p:attrName>
                                        </p:attrNameLst>
                                      </p:cBhvr>
                                      <p:to>
                                        <p:strVal val="visible"/>
                                      </p:to>
                                    </p:set>
                                    <p:animEffect transition="in" filter="fade">
                                      <p:cBhvr>
                                        <p:cTn id="17" dur="500"/>
                                        <p:tgtEl>
                                          <p:spTgt spid="8">
                                            <p:txEl>
                                              <p:pRg st="9" end="9"/>
                                            </p:txEl>
                                          </p:spTgt>
                                        </p:tgtEl>
                                      </p:cBhvr>
                                    </p:animEffect>
                                  </p:childTnLst>
                                </p:cTn>
                              </p:par>
                              <p:par>
                                <p:cTn id="18" presetID="10" presetClass="entr" presetSubtype="0" fill="hold" nodeType="withEffect">
                                  <p:stCondLst>
                                    <p:cond delay="2500"/>
                                  </p:stCondLst>
                                  <p:childTnLst>
                                    <p:set>
                                      <p:cBhvr>
                                        <p:cTn id="19" dur="1" fill="hold">
                                          <p:stCondLst>
                                            <p:cond delay="0"/>
                                          </p:stCondLst>
                                        </p:cTn>
                                        <p:tgtEl>
                                          <p:spTgt spid="8">
                                            <p:txEl>
                                              <p:pRg st="11" end="11"/>
                                            </p:txEl>
                                          </p:spTgt>
                                        </p:tgtEl>
                                        <p:attrNameLst>
                                          <p:attrName>style.visibility</p:attrName>
                                        </p:attrNameLst>
                                      </p:cBhvr>
                                      <p:to>
                                        <p:strVal val="visible"/>
                                      </p:to>
                                    </p:set>
                                    <p:animEffect transition="in" filter="fade">
                                      <p:cBhvr>
                                        <p:cTn id="20" dur="500"/>
                                        <p:tgtEl>
                                          <p:spTgt spid="8">
                                            <p:txEl>
                                              <p:pRg st="11" end="11"/>
                                            </p:txEl>
                                          </p:spTgt>
                                        </p:tgtEl>
                                      </p:cBhvr>
                                    </p:animEffect>
                                  </p:childTnLst>
                                </p:cTn>
                              </p:par>
                              <p:par>
                                <p:cTn id="21" presetID="10" presetClass="entr" presetSubtype="0" fill="hold" nodeType="withEffect">
                                  <p:stCondLst>
                                    <p:cond delay="3000"/>
                                  </p:stCondLst>
                                  <p:childTnLst>
                                    <p:set>
                                      <p:cBhvr>
                                        <p:cTn id="22" dur="1" fill="hold">
                                          <p:stCondLst>
                                            <p:cond delay="0"/>
                                          </p:stCondLst>
                                        </p:cTn>
                                        <p:tgtEl>
                                          <p:spTgt spid="8">
                                            <p:txEl>
                                              <p:pRg st="13" end="13"/>
                                            </p:txEl>
                                          </p:spTgt>
                                        </p:tgtEl>
                                        <p:attrNameLst>
                                          <p:attrName>style.visibility</p:attrName>
                                        </p:attrNameLst>
                                      </p:cBhvr>
                                      <p:to>
                                        <p:strVal val="visible"/>
                                      </p:to>
                                    </p:set>
                                    <p:animEffect transition="in" filter="fade">
                                      <p:cBhvr>
                                        <p:cTn id="23" dur="500"/>
                                        <p:tgtEl>
                                          <p:spTgt spid="8">
                                            <p:txEl>
                                              <p:pRg st="13" end="13"/>
                                            </p:txEl>
                                          </p:spTgt>
                                        </p:tgtEl>
                                      </p:cBhvr>
                                    </p:animEffect>
                                  </p:childTnLst>
                                </p:cTn>
                              </p:par>
                              <p:par>
                                <p:cTn id="24" presetID="10" presetClass="entr" presetSubtype="0" fill="hold" nodeType="withEffect">
                                  <p:stCondLst>
                                    <p:cond delay="150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nodeType="withEffect">
                                  <p:stCondLst>
                                    <p:cond delay="150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D3EDCC-EF29-4F93-B2BA-E88BD4DDF627}"/>
              </a:ext>
            </a:extLst>
          </p:cNvPr>
          <p:cNvSpPr txBox="1"/>
          <p:nvPr/>
        </p:nvSpPr>
        <p:spPr>
          <a:xfrm>
            <a:off x="196427" y="2567543"/>
            <a:ext cx="4375573" cy="3220818"/>
          </a:xfrm>
          <a:prstGeom prst="rect">
            <a:avLst/>
          </a:prstGeom>
          <a:noFill/>
        </p:spPr>
        <p:txBody>
          <a:bodyPr wrap="square" rtlCol="0">
            <a:spAutoFit/>
          </a:bodyPr>
          <a:lstStyle/>
          <a:p>
            <a:pPr algn="just">
              <a:lnSpc>
                <a:spcPct val="114000"/>
              </a:lnSpc>
            </a:pPr>
            <a:r>
              <a:rPr lang="fr-FR" sz="2000" dirty="0">
                <a:solidFill>
                  <a:schemeClr val="tx2"/>
                </a:solidFill>
              </a:rPr>
              <a:t>La clause bénéficiaire est la clause du contrat d’assurance vie par laquelle le souscripteur du contrat met à la charge de l’assureur l’obligation de verser le capital prévu au contrat à un tiers (le bénéficiaire désigné) lors de la réalisation d’un évènement déterminé : le décès de l’assuré.</a:t>
            </a:r>
          </a:p>
        </p:txBody>
      </p:sp>
      <p:sp>
        <p:nvSpPr>
          <p:cNvPr id="4" name="TextBox 14">
            <a:extLst>
              <a:ext uri="{FF2B5EF4-FFF2-40B4-BE49-F238E27FC236}">
                <a16:creationId xmlns:a16="http://schemas.microsoft.com/office/drawing/2014/main" id="{E9150309-173C-4825-A968-7762C4DE7FA8}"/>
              </a:ext>
            </a:extLst>
          </p:cNvPr>
          <p:cNvSpPr txBox="1"/>
          <p:nvPr/>
        </p:nvSpPr>
        <p:spPr>
          <a:xfrm>
            <a:off x="-108520" y="985294"/>
            <a:ext cx="5688633" cy="1200329"/>
          </a:xfrm>
          <a:prstGeom prst="rect">
            <a:avLst/>
          </a:prstGeom>
          <a:noFill/>
        </p:spPr>
        <p:txBody>
          <a:bodyPr wrap="square" rtlCol="0">
            <a:spAutoFit/>
          </a:bodyPr>
          <a:lstStyle/>
          <a:p>
            <a:pPr algn="ctr"/>
            <a:r>
              <a:rPr lang="fr-FR" sz="3600" b="1" dirty="0">
                <a:solidFill>
                  <a:srgbClr val="009999"/>
                </a:solidFill>
                <a:latin typeface="Arial" panose="020B0604020202020204" pitchFamily="34" charset="0"/>
                <a:ea typeface="Montserrat Semi" charset="0"/>
                <a:cs typeface="Arial" panose="020B0604020202020204" pitchFamily="34" charset="0"/>
              </a:rPr>
              <a:t>Définition de la clause bénéficiaire</a:t>
            </a:r>
            <a:endParaRPr lang="fr-FR" sz="4400" b="1" dirty="0">
              <a:solidFill>
                <a:srgbClr val="009999"/>
              </a:solidFill>
              <a:latin typeface="Arial" panose="020B0604020202020204" pitchFamily="34" charset="0"/>
              <a:ea typeface="Montserrat Semi" charset="0"/>
              <a:cs typeface="Arial" panose="020B0604020202020204" pitchFamily="34" charset="0"/>
            </a:endParaRPr>
          </a:p>
        </p:txBody>
      </p:sp>
      <p:sp>
        <p:nvSpPr>
          <p:cNvPr id="6" name="Rectangle 5">
            <a:extLst>
              <a:ext uri="{FF2B5EF4-FFF2-40B4-BE49-F238E27FC236}">
                <a16:creationId xmlns:a16="http://schemas.microsoft.com/office/drawing/2014/main" id="{ED16CADE-5B23-4FCD-BEED-18CBB6647DEA}"/>
              </a:ext>
            </a:extLst>
          </p:cNvPr>
          <p:cNvSpPr/>
          <p:nvPr/>
        </p:nvSpPr>
        <p:spPr>
          <a:xfrm>
            <a:off x="4787738" y="1916832"/>
            <a:ext cx="432619" cy="25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66">
            <a:extLst>
              <a:ext uri="{FF2B5EF4-FFF2-40B4-BE49-F238E27FC236}">
                <a16:creationId xmlns:a16="http://schemas.microsoft.com/office/drawing/2014/main" id="{F189B2C2-F58D-4146-83B4-C962B85CB5E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 Le contexte</a:t>
            </a:r>
          </a:p>
        </p:txBody>
      </p:sp>
      <p:sp>
        <p:nvSpPr>
          <p:cNvPr id="10" name="Espace réservé du contenu 66">
            <a:extLst>
              <a:ext uri="{FF2B5EF4-FFF2-40B4-BE49-F238E27FC236}">
                <a16:creationId xmlns:a16="http://schemas.microsoft.com/office/drawing/2014/main" id="{E684AFC7-28C3-45D6-85C8-EB6B96AAA9E1}"/>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Définitions</a:t>
            </a:r>
          </a:p>
        </p:txBody>
      </p:sp>
      <p:pic>
        <p:nvPicPr>
          <p:cNvPr id="11" name="Image 10" descr="Une image contenant personne, assis&#10;&#10;Description générée automatiquement">
            <a:extLst>
              <a:ext uri="{FF2B5EF4-FFF2-40B4-BE49-F238E27FC236}">
                <a16:creationId xmlns:a16="http://schemas.microsoft.com/office/drawing/2014/main" id="{2FD432DA-23CF-4A61-BD62-B8BDA546F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817" y="2780928"/>
            <a:ext cx="3609851" cy="2689339"/>
          </a:xfrm>
          <a:prstGeom prst="rect">
            <a:avLst/>
          </a:prstGeom>
        </p:spPr>
      </p:pic>
    </p:spTree>
    <p:extLst>
      <p:ext uri="{BB962C8B-B14F-4D97-AF65-F5344CB8AC3E}">
        <p14:creationId xmlns:p14="http://schemas.microsoft.com/office/powerpoint/2010/main" val="262519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878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graphicFrame>
        <p:nvGraphicFramePr>
          <p:cNvPr id="6" name="Diagramme 5"/>
          <p:cNvGraphicFramePr/>
          <p:nvPr>
            <p:extLst>
              <p:ext uri="{D42A27DB-BD31-4B8C-83A1-F6EECF244321}">
                <p14:modId xmlns:p14="http://schemas.microsoft.com/office/powerpoint/2010/main" val="2102446072"/>
              </p:ext>
            </p:extLst>
          </p:nvPr>
        </p:nvGraphicFramePr>
        <p:xfrm>
          <a:off x="1798902" y="2780928"/>
          <a:ext cx="5832648" cy="3092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a:extLst>
              <a:ext uri="{FF2B5EF4-FFF2-40B4-BE49-F238E27FC236}">
                <a16:creationId xmlns:a16="http://schemas.microsoft.com/office/drawing/2014/main" id="{0697ED46-6208-4914-8507-C5173DF63E7D}"/>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9" name="Groupe 8">
              <a:extLst>
                <a:ext uri="{FF2B5EF4-FFF2-40B4-BE49-F238E27FC236}">
                  <a16:creationId xmlns:a16="http://schemas.microsoft.com/office/drawing/2014/main" id="{BE2B5849-85EB-4A96-BA1A-CA5CF467E1FB}"/>
                </a:ext>
              </a:extLst>
            </p:cNvPr>
            <p:cNvGrpSpPr/>
            <p:nvPr/>
          </p:nvGrpSpPr>
          <p:grpSpPr>
            <a:xfrm>
              <a:off x="4198847" y="977300"/>
              <a:ext cx="3613983" cy="487232"/>
              <a:chOff x="4181163" y="436473"/>
              <a:chExt cx="3613983" cy="487232"/>
            </a:xfrm>
            <a:grpFill/>
          </p:grpSpPr>
          <p:sp>
            <p:nvSpPr>
              <p:cNvPr id="13" name="Rectangle 12">
                <a:extLst>
                  <a:ext uri="{FF2B5EF4-FFF2-40B4-BE49-F238E27FC236}">
                    <a16:creationId xmlns:a16="http://schemas.microsoft.com/office/drawing/2014/main" id="{D39A75F4-8AAB-4C01-A890-2F60F51C8491}"/>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124CAA3D-6ED7-45B8-A70E-265E2631E545}"/>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e 9">
              <a:extLst>
                <a:ext uri="{FF2B5EF4-FFF2-40B4-BE49-F238E27FC236}">
                  <a16:creationId xmlns:a16="http://schemas.microsoft.com/office/drawing/2014/main" id="{131F45BF-FA5A-4A28-B6E3-BAA21D6F0F79}"/>
                </a:ext>
              </a:extLst>
            </p:cNvPr>
            <p:cNvGrpSpPr/>
            <p:nvPr/>
          </p:nvGrpSpPr>
          <p:grpSpPr>
            <a:xfrm>
              <a:off x="4036988" y="458401"/>
              <a:ext cx="3775842" cy="439004"/>
              <a:chOff x="4276371" y="869758"/>
              <a:chExt cx="3775842" cy="439004"/>
            </a:xfrm>
            <a:grpFill/>
          </p:grpSpPr>
          <p:sp>
            <p:nvSpPr>
              <p:cNvPr id="11" name="Rectangle 10">
                <a:extLst>
                  <a:ext uri="{FF2B5EF4-FFF2-40B4-BE49-F238E27FC236}">
                    <a16:creationId xmlns:a16="http://schemas.microsoft.com/office/drawing/2014/main" id="{494443BE-FA9E-4438-940A-3891B431EB42}"/>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7EC23D89-531C-4DF4-8C4A-7BA5DCD93184}"/>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Titre 1">
            <a:extLst>
              <a:ext uri="{FF2B5EF4-FFF2-40B4-BE49-F238E27FC236}">
                <a16:creationId xmlns:a16="http://schemas.microsoft.com/office/drawing/2014/main" id="{7A30661C-DB2B-42BF-8596-3805FAE36F5A}"/>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18" name="Espace réservé du contenu 66">
            <a:extLst>
              <a:ext uri="{FF2B5EF4-FFF2-40B4-BE49-F238E27FC236}">
                <a16:creationId xmlns:a16="http://schemas.microsoft.com/office/drawing/2014/main" id="{B78A97CE-F2E5-4DCB-8569-1FB398EB141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9" name="Espace réservé du contenu 66">
            <a:extLst>
              <a:ext uri="{FF2B5EF4-FFF2-40B4-BE49-F238E27FC236}">
                <a16:creationId xmlns:a16="http://schemas.microsoft.com/office/drawing/2014/main" id="{FEB5013D-4CCF-4206-B28B-28BF3C3CF308}"/>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09571"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graphicFrame>
        <p:nvGraphicFramePr>
          <p:cNvPr id="6" name="Diagramme 5"/>
          <p:cNvGraphicFramePr/>
          <p:nvPr>
            <p:extLst>
              <p:ext uri="{D42A27DB-BD31-4B8C-83A1-F6EECF244321}">
                <p14:modId xmlns:p14="http://schemas.microsoft.com/office/powerpoint/2010/main" val="2368232546"/>
              </p:ext>
            </p:extLst>
          </p:nvPr>
        </p:nvGraphicFramePr>
        <p:xfrm>
          <a:off x="1403648" y="2636912"/>
          <a:ext cx="633670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e 6">
            <a:extLst>
              <a:ext uri="{FF2B5EF4-FFF2-40B4-BE49-F238E27FC236}">
                <a16:creationId xmlns:a16="http://schemas.microsoft.com/office/drawing/2014/main" id="{B6E9013F-239F-4DDC-9447-FEF1BB72E555}"/>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9" name="Groupe 8">
              <a:extLst>
                <a:ext uri="{FF2B5EF4-FFF2-40B4-BE49-F238E27FC236}">
                  <a16:creationId xmlns:a16="http://schemas.microsoft.com/office/drawing/2014/main" id="{6368D7AE-3E58-4FE1-B23F-390E79B977A4}"/>
                </a:ext>
              </a:extLst>
            </p:cNvPr>
            <p:cNvGrpSpPr/>
            <p:nvPr/>
          </p:nvGrpSpPr>
          <p:grpSpPr>
            <a:xfrm>
              <a:off x="4198847" y="977300"/>
              <a:ext cx="3613983" cy="487232"/>
              <a:chOff x="4181163" y="436473"/>
              <a:chExt cx="3613983" cy="487232"/>
            </a:xfrm>
            <a:grpFill/>
          </p:grpSpPr>
          <p:sp>
            <p:nvSpPr>
              <p:cNvPr id="13" name="Rectangle 12">
                <a:extLst>
                  <a:ext uri="{FF2B5EF4-FFF2-40B4-BE49-F238E27FC236}">
                    <a16:creationId xmlns:a16="http://schemas.microsoft.com/office/drawing/2014/main" id="{EC8A0AAB-3B0C-430D-8A09-C42BD03D7B7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EBF81A1D-FEF7-4065-87D7-4175468CB9F2}"/>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e 9">
              <a:extLst>
                <a:ext uri="{FF2B5EF4-FFF2-40B4-BE49-F238E27FC236}">
                  <a16:creationId xmlns:a16="http://schemas.microsoft.com/office/drawing/2014/main" id="{6F629E02-0D5B-4BBA-B720-8145FE5FB809}"/>
                </a:ext>
              </a:extLst>
            </p:cNvPr>
            <p:cNvGrpSpPr/>
            <p:nvPr/>
          </p:nvGrpSpPr>
          <p:grpSpPr>
            <a:xfrm>
              <a:off x="4036988" y="458401"/>
              <a:ext cx="3775842" cy="439004"/>
              <a:chOff x="4276371" y="869758"/>
              <a:chExt cx="3775842" cy="439004"/>
            </a:xfrm>
            <a:grpFill/>
          </p:grpSpPr>
          <p:sp>
            <p:nvSpPr>
              <p:cNvPr id="11" name="Rectangle 10">
                <a:extLst>
                  <a:ext uri="{FF2B5EF4-FFF2-40B4-BE49-F238E27FC236}">
                    <a16:creationId xmlns:a16="http://schemas.microsoft.com/office/drawing/2014/main" id="{69BCC5D7-1D37-42F1-A3A8-8C825C191CA5}"/>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9CC50AC9-932A-41D4-A3EF-5C01299F1713}"/>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Titre 1">
            <a:extLst>
              <a:ext uri="{FF2B5EF4-FFF2-40B4-BE49-F238E27FC236}">
                <a16:creationId xmlns:a16="http://schemas.microsoft.com/office/drawing/2014/main" id="{C8A6B8D8-47DF-4180-977A-3856C1E7B928}"/>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18" name="Espace réservé du contenu 66">
            <a:extLst>
              <a:ext uri="{FF2B5EF4-FFF2-40B4-BE49-F238E27FC236}">
                <a16:creationId xmlns:a16="http://schemas.microsoft.com/office/drawing/2014/main" id="{99F58711-08DC-458E-A21B-9286D0F92EB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9" name="Espace réservé du contenu 66">
            <a:extLst>
              <a:ext uri="{FF2B5EF4-FFF2-40B4-BE49-F238E27FC236}">
                <a16:creationId xmlns:a16="http://schemas.microsoft.com/office/drawing/2014/main" id="{E18358A8-A065-436E-BC4C-52811FB0F800}"/>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0595"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graphicFrame>
        <p:nvGraphicFramePr>
          <p:cNvPr id="6" name="Diagramme 5"/>
          <p:cNvGraphicFramePr/>
          <p:nvPr>
            <p:extLst>
              <p:ext uri="{D42A27DB-BD31-4B8C-83A1-F6EECF244321}">
                <p14:modId xmlns:p14="http://schemas.microsoft.com/office/powerpoint/2010/main" val="2193602346"/>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433387" y="3356992"/>
            <a:ext cx="3598862"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latin typeface="Arial" panose="020B0604020202020204" pitchFamily="34" charset="0"/>
              <a:cs typeface="Arial" panose="020B0604020202020204" pitchFamily="34" charset="0"/>
            </a:endParaRPr>
          </a:p>
        </p:txBody>
      </p:sp>
      <p:sp>
        <p:nvSpPr>
          <p:cNvPr id="9" name="Titre 1"/>
          <p:cNvSpPr txBox="1">
            <a:spLocks/>
          </p:cNvSpPr>
          <p:nvPr/>
        </p:nvSpPr>
        <p:spPr bwMode="auto">
          <a:xfrm>
            <a:off x="4507255" y="2924944"/>
            <a:ext cx="4032448" cy="2448271"/>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defRPr/>
            </a:pPr>
            <a:r>
              <a:rPr lang="fr-FR" sz="2000" dirty="0">
                <a:solidFill>
                  <a:schemeClr val="tx2"/>
                </a:solidFill>
                <a:latin typeface="Arial" panose="020B0604020202020204" pitchFamily="34" charset="0"/>
                <a:cs typeface="Arial" panose="020B0604020202020204" pitchFamily="34" charset="0"/>
              </a:rPr>
              <a:t>Cette étape dépend de votre état d’avancement en matière GED et de traitement des stocks.</a:t>
            </a:r>
          </a:p>
          <a:p>
            <a:pPr algn="just">
              <a:defRPr/>
            </a:pPr>
            <a:endParaRPr lang="fr-FR" sz="2000" dirty="0">
              <a:solidFill>
                <a:schemeClr val="tx2"/>
              </a:solidFill>
              <a:latin typeface="Arial" panose="020B0604020202020204" pitchFamily="34" charset="0"/>
              <a:cs typeface="Arial" panose="020B0604020202020204" pitchFamily="34" charset="0"/>
            </a:endParaRPr>
          </a:p>
          <a:p>
            <a:pPr algn="just">
              <a:defRPr/>
            </a:pPr>
            <a:r>
              <a:rPr lang="fr-FR" sz="2000" dirty="0">
                <a:solidFill>
                  <a:schemeClr val="tx2"/>
                </a:solidFill>
                <a:latin typeface="Arial" panose="020B0604020202020204" pitchFamily="34" charset="0"/>
                <a:cs typeface="Arial" panose="020B0604020202020204" pitchFamily="34" charset="0"/>
              </a:rPr>
              <a:t>Il est nécessaire de consulter toutes les archives car certaines désignations de bénéficiaire ont pu être archivées sans être traitées.</a:t>
            </a:r>
          </a:p>
          <a:p>
            <a:pPr>
              <a:buFont typeface="Symbol" pitchFamily="18" charset="2"/>
              <a:buChar char="Þ"/>
              <a:defRPr/>
            </a:pPr>
            <a:endParaRPr lang="fr-FR" sz="2000" b="1" i="1" dirty="0"/>
          </a:p>
        </p:txBody>
      </p:sp>
      <p:grpSp>
        <p:nvGrpSpPr>
          <p:cNvPr id="10" name="Groupe 9">
            <a:extLst>
              <a:ext uri="{FF2B5EF4-FFF2-40B4-BE49-F238E27FC236}">
                <a16:creationId xmlns:a16="http://schemas.microsoft.com/office/drawing/2014/main" id="{5228D1CD-21BB-4FD6-9D74-9CFC676CEFF9}"/>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AD6B0D45-6589-40C1-8BB9-F0FA70CD9E30}"/>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6325D63-FF8E-4103-9041-31B24B25F680}"/>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2B5816F9-6171-43E2-BC00-2856ECC14F32}"/>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F69D0247-76C6-4D76-BED8-29446DEB3FD9}"/>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FD9FFA42-27BE-4B55-9272-D0C0D8E2362A}"/>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729E5F1C-BADC-4489-90DA-117F4A00E174}"/>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40" name="Titre 1">
            <a:extLst>
              <a:ext uri="{FF2B5EF4-FFF2-40B4-BE49-F238E27FC236}">
                <a16:creationId xmlns:a16="http://schemas.microsoft.com/office/drawing/2014/main" id="{606AECAF-F3D5-4657-9A04-54729EFB5F16}"/>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19" name="Espace réservé du contenu 66">
            <a:extLst>
              <a:ext uri="{FF2B5EF4-FFF2-40B4-BE49-F238E27FC236}">
                <a16:creationId xmlns:a16="http://schemas.microsoft.com/office/drawing/2014/main" id="{289E7072-9FE2-4012-B9C1-9EFC3B4FBDB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0" name="Espace réservé du contenu 66">
            <a:extLst>
              <a:ext uri="{FF2B5EF4-FFF2-40B4-BE49-F238E27FC236}">
                <a16:creationId xmlns:a16="http://schemas.microsoft.com/office/drawing/2014/main" id="{C2926572-5993-404F-8A32-EA01A32A2F1E}"/>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1619"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9" name="Titre 1"/>
          <p:cNvSpPr txBox="1">
            <a:spLocks/>
          </p:cNvSpPr>
          <p:nvPr/>
        </p:nvSpPr>
        <p:spPr bwMode="auto">
          <a:xfrm>
            <a:off x="4355976" y="2781449"/>
            <a:ext cx="4032250" cy="2735262"/>
          </a:xfrm>
          <a:prstGeom prst="rect">
            <a:avLst/>
          </a:prstGeom>
          <a:noFill/>
          <a:ln>
            <a:noFill/>
          </a:ln>
          <a:extLst>
            <a:ext uri="{FAA26D3D-D897-4be2-8F04-BA451C77F1D7}"/>
          </a:extLst>
        </p:spPr>
        <p:txBody>
          <a:bodyPr anchor="ctr">
            <a:normAutofit fontScale="90000" lnSpcReduction="2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defRPr/>
            </a:pPr>
            <a:r>
              <a:rPr lang="fr-FR" sz="2000" dirty="0">
                <a:solidFill>
                  <a:schemeClr val="tx2"/>
                </a:solidFill>
                <a:latin typeface="Arial" panose="020B0604020202020204" pitchFamily="34" charset="0"/>
                <a:cs typeface="Arial" panose="020B0604020202020204" pitchFamily="34" charset="0"/>
              </a:rPr>
              <a:t>Cette étape dépend de votre organisation et du SI</a:t>
            </a:r>
          </a:p>
          <a:p>
            <a:pPr algn="just">
              <a:defRPr/>
            </a:pPr>
            <a:endParaRPr lang="fr-FR" sz="2000" i="1" dirty="0">
              <a:solidFill>
                <a:schemeClr val="tx2"/>
              </a:solidFill>
              <a:latin typeface="Arial" panose="020B0604020202020204" pitchFamily="34" charset="0"/>
              <a:cs typeface="Arial" panose="020B0604020202020204" pitchFamily="34" charset="0"/>
            </a:endParaRPr>
          </a:p>
          <a:p>
            <a:pPr algn="just">
              <a:defRPr/>
            </a:pPr>
            <a:r>
              <a:rPr lang="fr-FR" sz="2000" i="1" dirty="0">
                <a:solidFill>
                  <a:schemeClr val="tx2"/>
                </a:solidFill>
                <a:latin typeface="Arial" panose="020B0604020202020204" pitchFamily="34" charset="0"/>
                <a:cs typeface="Arial" panose="020B0604020202020204" pitchFamily="34" charset="0"/>
              </a:rPr>
              <a:t>Le SI peut contenir une date de clause plus récente que celle trouvée en archive</a:t>
            </a:r>
          </a:p>
          <a:p>
            <a:pPr algn="just">
              <a:buFont typeface="Symbol" pitchFamily="18" charset="2"/>
              <a:buChar char="Þ"/>
              <a:defRPr/>
            </a:pPr>
            <a:r>
              <a:rPr lang="fr-FR" sz="2000" b="1" i="1" dirty="0">
                <a:solidFill>
                  <a:schemeClr val="tx2"/>
                </a:solidFill>
                <a:latin typeface="Arial" panose="020B0604020202020204" pitchFamily="34" charset="0"/>
                <a:cs typeface="Arial" panose="020B0604020202020204" pitchFamily="34" charset="0"/>
              </a:rPr>
              <a:t>Approfondir les recherches</a:t>
            </a:r>
          </a:p>
          <a:p>
            <a:pPr algn="just">
              <a:defRPr/>
            </a:pPr>
            <a:endParaRPr lang="fr-FR" sz="2000" i="1" dirty="0">
              <a:solidFill>
                <a:schemeClr val="tx2"/>
              </a:solidFill>
              <a:latin typeface="Arial" panose="020B0604020202020204" pitchFamily="34" charset="0"/>
              <a:cs typeface="Arial" panose="020B0604020202020204" pitchFamily="34" charset="0"/>
            </a:endParaRPr>
          </a:p>
          <a:p>
            <a:pPr algn="just">
              <a:defRPr/>
            </a:pPr>
            <a:r>
              <a:rPr lang="fr-FR" sz="2000" i="1" dirty="0">
                <a:solidFill>
                  <a:schemeClr val="tx2"/>
                </a:solidFill>
                <a:latin typeface="Arial" panose="020B0604020202020204" pitchFamily="34" charset="0"/>
                <a:cs typeface="Arial" panose="020B0604020202020204" pitchFamily="34" charset="0"/>
              </a:rPr>
              <a:t>Le Si peut contenir une date de clause plus ancienne que celle trouvée en GED</a:t>
            </a:r>
          </a:p>
          <a:p>
            <a:pPr algn="just">
              <a:buFont typeface="Symbol" pitchFamily="18" charset="2"/>
              <a:buChar char="Þ"/>
              <a:defRPr/>
            </a:pPr>
            <a:r>
              <a:rPr lang="fr-FR" sz="2000" b="1" i="1" dirty="0">
                <a:solidFill>
                  <a:schemeClr val="tx2"/>
                </a:solidFill>
                <a:latin typeface="Arial" panose="020B0604020202020204" pitchFamily="34" charset="0"/>
                <a:cs typeface="Arial" panose="020B0604020202020204" pitchFamily="34" charset="0"/>
              </a:rPr>
              <a:t>SI non mis à jour</a:t>
            </a:r>
          </a:p>
          <a:p>
            <a:pPr>
              <a:buFont typeface="Symbol" pitchFamily="18" charset="2"/>
              <a:buChar char="Þ"/>
              <a:defRPr/>
            </a:pPr>
            <a:endParaRPr lang="fr-FR" sz="2000" b="1" i="1" dirty="0">
              <a:latin typeface="Arial" panose="020B0604020202020204" pitchFamily="34" charset="0"/>
              <a:cs typeface="Arial" panose="020B0604020202020204" pitchFamily="34" charset="0"/>
            </a:endParaRPr>
          </a:p>
        </p:txBody>
      </p:sp>
      <p:grpSp>
        <p:nvGrpSpPr>
          <p:cNvPr id="11" name="Groupe 10">
            <a:extLst>
              <a:ext uri="{FF2B5EF4-FFF2-40B4-BE49-F238E27FC236}">
                <a16:creationId xmlns:a16="http://schemas.microsoft.com/office/drawing/2014/main" id="{B9FE4F7C-28FA-409C-BF6F-8717A4DADA63}"/>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2" name="Groupe 11">
              <a:extLst>
                <a:ext uri="{FF2B5EF4-FFF2-40B4-BE49-F238E27FC236}">
                  <a16:creationId xmlns:a16="http://schemas.microsoft.com/office/drawing/2014/main" id="{288CACB9-7C50-48E3-A84D-1546406597F9}"/>
                </a:ext>
              </a:extLst>
            </p:cNvPr>
            <p:cNvGrpSpPr/>
            <p:nvPr/>
          </p:nvGrpSpPr>
          <p:grpSpPr>
            <a:xfrm>
              <a:off x="4198847" y="977300"/>
              <a:ext cx="3613983" cy="487232"/>
              <a:chOff x="4181163" y="436473"/>
              <a:chExt cx="3613983" cy="487232"/>
            </a:xfrm>
            <a:grpFill/>
          </p:grpSpPr>
          <p:sp>
            <p:nvSpPr>
              <p:cNvPr id="16" name="Rectangle 15">
                <a:extLst>
                  <a:ext uri="{FF2B5EF4-FFF2-40B4-BE49-F238E27FC236}">
                    <a16:creationId xmlns:a16="http://schemas.microsoft.com/office/drawing/2014/main" id="{719CD3DB-BC71-45BB-A291-79975250D9CE}"/>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rapèze 16">
                <a:extLst>
                  <a:ext uri="{FF2B5EF4-FFF2-40B4-BE49-F238E27FC236}">
                    <a16:creationId xmlns:a16="http://schemas.microsoft.com/office/drawing/2014/main" id="{14573260-3428-48F6-9E89-D4EE639079A7}"/>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3" name="Groupe 12">
              <a:extLst>
                <a:ext uri="{FF2B5EF4-FFF2-40B4-BE49-F238E27FC236}">
                  <a16:creationId xmlns:a16="http://schemas.microsoft.com/office/drawing/2014/main" id="{E0E98288-54FA-4281-A9A9-C9ECC91ACD4E}"/>
                </a:ext>
              </a:extLst>
            </p:cNvPr>
            <p:cNvGrpSpPr/>
            <p:nvPr/>
          </p:nvGrpSpPr>
          <p:grpSpPr>
            <a:xfrm>
              <a:off x="4036988" y="458401"/>
              <a:ext cx="3775842" cy="439004"/>
              <a:chOff x="4276371" y="869758"/>
              <a:chExt cx="3775842" cy="439004"/>
            </a:xfrm>
            <a:grpFill/>
          </p:grpSpPr>
          <p:sp>
            <p:nvSpPr>
              <p:cNvPr id="14" name="Rectangle 13">
                <a:extLst>
                  <a:ext uri="{FF2B5EF4-FFF2-40B4-BE49-F238E27FC236}">
                    <a16:creationId xmlns:a16="http://schemas.microsoft.com/office/drawing/2014/main" id="{8235C457-2C45-4D86-A33B-C8ADB1804D55}"/>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rapèze 14">
                <a:extLst>
                  <a:ext uri="{FF2B5EF4-FFF2-40B4-BE49-F238E27FC236}">
                    <a16:creationId xmlns:a16="http://schemas.microsoft.com/office/drawing/2014/main" id="{EBE7A9F8-D3F6-4F8A-ABAD-24FACAE0E437}"/>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graphicFrame>
        <p:nvGraphicFramePr>
          <p:cNvPr id="23" name="Diagramme 22">
            <a:extLst>
              <a:ext uri="{FF2B5EF4-FFF2-40B4-BE49-F238E27FC236}">
                <a16:creationId xmlns:a16="http://schemas.microsoft.com/office/drawing/2014/main" id="{13566F53-A5F5-4FDA-B19D-7939AFEA90F0}"/>
              </a:ext>
            </a:extLst>
          </p:cNvPr>
          <p:cNvGraphicFramePr/>
          <p:nvPr>
            <p:extLst>
              <p:ext uri="{D42A27DB-BD31-4B8C-83A1-F6EECF244321}">
                <p14:modId xmlns:p14="http://schemas.microsoft.com/office/powerpoint/2010/main" val="2938006308"/>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431800" y="3686175"/>
            <a:ext cx="360045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space réservé du contenu 66">
            <a:extLst>
              <a:ext uri="{FF2B5EF4-FFF2-40B4-BE49-F238E27FC236}">
                <a16:creationId xmlns:a16="http://schemas.microsoft.com/office/drawing/2014/main" id="{8B0A8317-56E8-453C-9B6A-9DCD9A956389}"/>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1" name="Espace réservé du contenu 66">
            <a:extLst>
              <a:ext uri="{FF2B5EF4-FFF2-40B4-BE49-F238E27FC236}">
                <a16:creationId xmlns:a16="http://schemas.microsoft.com/office/drawing/2014/main" id="{23A9C0AD-FE8D-43CD-A799-8449EBDF8670}"/>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264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9" name="Titre 1"/>
          <p:cNvSpPr txBox="1">
            <a:spLocks/>
          </p:cNvSpPr>
          <p:nvPr/>
        </p:nvSpPr>
        <p:spPr bwMode="auto">
          <a:xfrm>
            <a:off x="4294611" y="2800377"/>
            <a:ext cx="4032250" cy="2735262"/>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defRPr/>
            </a:pPr>
            <a:r>
              <a:rPr lang="fr-FR" sz="2000" dirty="0">
                <a:solidFill>
                  <a:schemeClr val="tx2"/>
                </a:solidFill>
                <a:latin typeface="Arial" panose="020B0604020202020204" pitchFamily="34" charset="0"/>
                <a:cs typeface="Arial" panose="020B0604020202020204" pitchFamily="34" charset="0"/>
              </a:rPr>
              <a:t>S’assurer qu’aucun courrier de demande de modification de clause ne soit en attente de traitement.</a:t>
            </a:r>
          </a:p>
          <a:p>
            <a:pPr algn="just">
              <a:defRPr/>
            </a:pPr>
            <a:endParaRPr lang="fr-FR" sz="2000" dirty="0">
              <a:solidFill>
                <a:schemeClr val="tx2"/>
              </a:solidFill>
              <a:latin typeface="Arial" panose="020B0604020202020204" pitchFamily="34" charset="0"/>
              <a:cs typeface="Arial" panose="020B0604020202020204" pitchFamily="34" charset="0"/>
            </a:endParaRPr>
          </a:p>
          <a:p>
            <a:pPr algn="just">
              <a:defRPr/>
            </a:pPr>
            <a:r>
              <a:rPr lang="fr-FR" sz="2000" dirty="0">
                <a:solidFill>
                  <a:schemeClr val="tx2"/>
                </a:solidFill>
                <a:latin typeface="Arial" panose="020B0604020202020204" pitchFamily="34" charset="0"/>
                <a:cs typeface="Arial" panose="020B0604020202020204" pitchFamily="34" charset="0"/>
              </a:rPr>
              <a:t>Si un courrier non traité est trouvé par le gestionnaire décès, il informe le rédacteur  (ou hiérarchie)  qui validera avec le service juridique la validité de la clause.</a:t>
            </a:r>
            <a:endParaRPr lang="fr-FR" sz="2000" b="1" dirty="0">
              <a:solidFill>
                <a:schemeClr val="tx2"/>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418A75A0-66E7-45FD-8B66-61423CE401AE}"/>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8B9C4684-E3BF-4D17-9690-1403DB2EA1C4}"/>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1CE6D24C-73DB-4FC2-A68A-4C991AFF59C3}"/>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57105F0C-5801-463F-841C-61BF8A8EA593}"/>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8BC94FB6-A9C1-4756-A6C4-5710284AEE0D}"/>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FA37A66A-BCA2-4FC4-9FF7-F3B53B25E6FF}"/>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F6D756E4-7C0B-420F-8587-9E36D7F44CCA}"/>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9" name="Titre 1">
            <a:extLst>
              <a:ext uri="{FF2B5EF4-FFF2-40B4-BE49-F238E27FC236}">
                <a16:creationId xmlns:a16="http://schemas.microsoft.com/office/drawing/2014/main" id="{1B944BF9-3E49-47C6-BBFA-E8A92133A112}"/>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graphicFrame>
        <p:nvGraphicFramePr>
          <p:cNvPr id="20" name="Diagramme 19">
            <a:extLst>
              <a:ext uri="{FF2B5EF4-FFF2-40B4-BE49-F238E27FC236}">
                <a16:creationId xmlns:a16="http://schemas.microsoft.com/office/drawing/2014/main" id="{3FE1BE41-2171-49C5-B028-12369F7BA7AC}"/>
              </a:ext>
            </a:extLst>
          </p:cNvPr>
          <p:cNvGraphicFramePr/>
          <p:nvPr>
            <p:extLst>
              <p:ext uri="{D42A27DB-BD31-4B8C-83A1-F6EECF244321}">
                <p14:modId xmlns:p14="http://schemas.microsoft.com/office/powerpoint/2010/main" val="3814943717"/>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496260" y="4131839"/>
            <a:ext cx="360045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space réservé du contenu 66">
            <a:extLst>
              <a:ext uri="{FF2B5EF4-FFF2-40B4-BE49-F238E27FC236}">
                <a16:creationId xmlns:a16="http://schemas.microsoft.com/office/drawing/2014/main" id="{7D914866-37A7-4803-97A2-0592DBF26CC9}"/>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2" name="Espace réservé du contenu 66">
            <a:extLst>
              <a:ext uri="{FF2B5EF4-FFF2-40B4-BE49-F238E27FC236}">
                <a16:creationId xmlns:a16="http://schemas.microsoft.com/office/drawing/2014/main" id="{BE869E76-15E0-43FF-A5BE-03049069FFF4}"/>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366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9" name="Titre 1"/>
          <p:cNvSpPr txBox="1">
            <a:spLocks/>
          </p:cNvSpPr>
          <p:nvPr/>
        </p:nvSpPr>
        <p:spPr bwMode="auto">
          <a:xfrm>
            <a:off x="4355976" y="2925092"/>
            <a:ext cx="4032250" cy="2735262"/>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defRPr/>
            </a:pPr>
            <a:r>
              <a:rPr lang="fr-FR" sz="2000" dirty="0">
                <a:solidFill>
                  <a:schemeClr val="tx2"/>
                </a:solidFill>
                <a:latin typeface="Arial" panose="020B0604020202020204" pitchFamily="34" charset="0"/>
                <a:cs typeface="Arial" panose="020B0604020202020204" pitchFamily="34" charset="0"/>
              </a:rPr>
              <a:t>Cette étape va dépendre de votre procédure de traitement des dossiers sinistres.</a:t>
            </a:r>
          </a:p>
          <a:p>
            <a:pPr algn="just">
              <a:defRPr/>
            </a:pPr>
            <a:endParaRPr lang="fr-FR" sz="2000" dirty="0">
              <a:solidFill>
                <a:schemeClr val="tx2"/>
              </a:solidFill>
              <a:latin typeface="Arial" panose="020B0604020202020204" pitchFamily="34" charset="0"/>
              <a:cs typeface="Arial" panose="020B0604020202020204" pitchFamily="34" charset="0"/>
            </a:endParaRPr>
          </a:p>
          <a:p>
            <a:pPr algn="just">
              <a:defRPr/>
            </a:pPr>
            <a:r>
              <a:rPr lang="fr-FR" sz="2000" dirty="0">
                <a:solidFill>
                  <a:schemeClr val="tx2"/>
                </a:solidFill>
                <a:latin typeface="Arial" panose="020B0604020202020204" pitchFamily="34" charset="0"/>
                <a:cs typeface="Arial" panose="020B0604020202020204" pitchFamily="34" charset="0"/>
              </a:rPr>
              <a:t>Dans la plupart des cas, il convient d’indexer les éléments relatifs à la clause (contrat) dans le dossier sinistre.</a:t>
            </a:r>
          </a:p>
          <a:p>
            <a:pPr>
              <a:defRPr/>
            </a:pPr>
            <a:endParaRPr lang="fr-FR" sz="2000" dirty="0">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4C847B8C-402A-4FA1-869E-0829AFE300D3}"/>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72F8CCF8-C39E-4732-B91A-8D8B82ECDE8B}"/>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D40B7E79-0668-4C36-87F3-6D2B48E654C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E015862E-4F7B-4756-B63D-1887771F00F2}"/>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FA5689AC-1E93-431F-AB25-DA4501849A68}"/>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F5F39420-8843-48CA-AB85-25D4F34409DD}"/>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C704129-06AA-458B-9429-5E64674AFE88}"/>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graphicFrame>
        <p:nvGraphicFramePr>
          <p:cNvPr id="19" name="Diagramme 18">
            <a:extLst>
              <a:ext uri="{FF2B5EF4-FFF2-40B4-BE49-F238E27FC236}">
                <a16:creationId xmlns:a16="http://schemas.microsoft.com/office/drawing/2014/main" id="{92DF9CFB-F275-4A54-963A-3F25D477426D}"/>
              </a:ext>
            </a:extLst>
          </p:cNvPr>
          <p:cNvGraphicFramePr/>
          <p:nvPr>
            <p:extLst>
              <p:ext uri="{D42A27DB-BD31-4B8C-83A1-F6EECF244321}">
                <p14:modId xmlns:p14="http://schemas.microsoft.com/office/powerpoint/2010/main" val="3981112316"/>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496260" y="4667568"/>
            <a:ext cx="3600450"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Titre 1">
            <a:extLst>
              <a:ext uri="{FF2B5EF4-FFF2-40B4-BE49-F238E27FC236}">
                <a16:creationId xmlns:a16="http://schemas.microsoft.com/office/drawing/2014/main" id="{C2323726-5DD7-427D-8F8D-FDDBCE73279E}"/>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21" name="Espace réservé du contenu 66">
            <a:extLst>
              <a:ext uri="{FF2B5EF4-FFF2-40B4-BE49-F238E27FC236}">
                <a16:creationId xmlns:a16="http://schemas.microsoft.com/office/drawing/2014/main" id="{7BCFD313-BD9F-4DBA-A22D-D0E56932399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2" name="Espace réservé du contenu 66">
            <a:extLst>
              <a:ext uri="{FF2B5EF4-FFF2-40B4-BE49-F238E27FC236}">
                <a16:creationId xmlns:a16="http://schemas.microsoft.com/office/drawing/2014/main" id="{29A38912-E722-4D0F-B7AB-45C1BADD1935}"/>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4691"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9" name="Titre 1"/>
          <p:cNvSpPr txBox="1">
            <a:spLocks/>
          </p:cNvSpPr>
          <p:nvPr/>
        </p:nvSpPr>
        <p:spPr bwMode="auto">
          <a:xfrm>
            <a:off x="4362917" y="2681065"/>
            <a:ext cx="4176786" cy="3311525"/>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defRPr/>
            </a:pPr>
            <a:r>
              <a:rPr lang="fr-FR" sz="2000" dirty="0">
                <a:solidFill>
                  <a:schemeClr val="tx2"/>
                </a:solidFill>
                <a:latin typeface="Arial" panose="020B0604020202020204" pitchFamily="34" charset="0"/>
                <a:cs typeface="Arial" panose="020B0604020202020204" pitchFamily="34" charset="0"/>
              </a:rPr>
              <a:t>Si la clause ne pose pas de problème alors il conviendra de suivre la procédure correspondant au(x) bénéficiaire(s) déterminé(s).</a:t>
            </a:r>
          </a:p>
          <a:p>
            <a:pPr algn="just">
              <a:defRPr/>
            </a:pPr>
            <a:endParaRPr lang="fr-FR" sz="2000" dirty="0">
              <a:solidFill>
                <a:schemeClr val="tx2"/>
              </a:solidFill>
              <a:latin typeface="Arial" panose="020B0604020202020204" pitchFamily="34" charset="0"/>
              <a:cs typeface="Arial" panose="020B0604020202020204" pitchFamily="34" charset="0"/>
            </a:endParaRPr>
          </a:p>
          <a:p>
            <a:pPr algn="just">
              <a:defRPr/>
            </a:pPr>
            <a:r>
              <a:rPr lang="fr-FR" sz="2000" dirty="0">
                <a:solidFill>
                  <a:schemeClr val="tx2"/>
                </a:solidFill>
                <a:latin typeface="Arial" panose="020B0604020202020204" pitchFamily="34" charset="0"/>
                <a:cs typeface="Arial" panose="020B0604020202020204" pitchFamily="34" charset="0"/>
              </a:rPr>
              <a:t>Si la clause pose problème ; le dossier est pris en charge par la hiérarchie et/ou le service juridique.</a:t>
            </a:r>
          </a:p>
          <a:p>
            <a:pPr>
              <a:defRPr/>
            </a:pPr>
            <a:endParaRPr lang="fr-FR" sz="2000" dirty="0">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6E8E6F95-AA9B-446A-9E65-31B699A38710}"/>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FC7EF5BB-4925-4359-81F8-06F505838A9D}"/>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D18DFA1E-2899-4CE9-86C1-A028288D0563}"/>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2548FC38-C910-4C20-9424-52B4D8CE6369}"/>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966C2007-5753-49B4-B0FA-5BB54F087B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8B02FD24-037E-4F2E-BA49-F42327360EDA}"/>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0382BAD1-9DAD-4952-B1BF-4E29790471E5}"/>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graphicFrame>
        <p:nvGraphicFramePr>
          <p:cNvPr id="19" name="Diagramme 18">
            <a:extLst>
              <a:ext uri="{FF2B5EF4-FFF2-40B4-BE49-F238E27FC236}">
                <a16:creationId xmlns:a16="http://schemas.microsoft.com/office/drawing/2014/main" id="{1B9B4893-C9DC-431A-82CF-47CEB94C416E}"/>
              </a:ext>
            </a:extLst>
          </p:cNvPr>
          <p:cNvGraphicFramePr/>
          <p:nvPr>
            <p:extLst>
              <p:ext uri="{D42A27DB-BD31-4B8C-83A1-F6EECF244321}">
                <p14:modId xmlns:p14="http://schemas.microsoft.com/office/powerpoint/2010/main" val="2486166140"/>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468313" y="4941168"/>
            <a:ext cx="360045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Titre 1">
            <a:extLst>
              <a:ext uri="{FF2B5EF4-FFF2-40B4-BE49-F238E27FC236}">
                <a16:creationId xmlns:a16="http://schemas.microsoft.com/office/drawing/2014/main" id="{0C243D32-58A6-4B77-B8F0-636DEE6795DB}"/>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21" name="Espace réservé du contenu 66">
            <a:extLst>
              <a:ext uri="{FF2B5EF4-FFF2-40B4-BE49-F238E27FC236}">
                <a16:creationId xmlns:a16="http://schemas.microsoft.com/office/drawing/2014/main" id="{5C0EEE22-DDDD-4EB8-9FE1-C6E3DB0CF05A}"/>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2" name="Espace réservé du contenu 66">
            <a:extLst>
              <a:ext uri="{FF2B5EF4-FFF2-40B4-BE49-F238E27FC236}">
                <a16:creationId xmlns:a16="http://schemas.microsoft.com/office/drawing/2014/main" id="{F7C8CF06-1FC4-4BB5-8810-D842C8730FC5}"/>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5715"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9" name="Titre 1"/>
          <p:cNvSpPr txBox="1">
            <a:spLocks/>
          </p:cNvSpPr>
          <p:nvPr/>
        </p:nvSpPr>
        <p:spPr bwMode="auto">
          <a:xfrm>
            <a:off x="4306426" y="2456904"/>
            <a:ext cx="4514046" cy="3744416"/>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1600" u="sng" dirty="0">
                <a:solidFill>
                  <a:schemeClr val="tx2"/>
                </a:solidFill>
                <a:latin typeface="Arial" panose="020B0604020202020204" pitchFamily="34" charset="0"/>
                <a:cs typeface="Arial" panose="020B0604020202020204" pitchFamily="34" charset="0"/>
              </a:rPr>
              <a:t>Exemple</a:t>
            </a:r>
            <a:r>
              <a:rPr lang="fr-FR" sz="1600" dirty="0">
                <a:solidFill>
                  <a:schemeClr val="tx2"/>
                </a:solidFill>
                <a:latin typeface="Arial" panose="020B0604020202020204" pitchFamily="34" charset="0"/>
                <a:cs typeface="Arial" panose="020B0604020202020204" pitchFamily="34" charset="0"/>
              </a:rPr>
              <a:t> :</a:t>
            </a:r>
          </a:p>
          <a:p>
            <a:pPr>
              <a:defRPr/>
            </a:pPr>
            <a:endParaRPr lang="fr-FR" sz="1600" dirty="0">
              <a:solidFill>
                <a:schemeClr val="tx2"/>
              </a:solidFill>
              <a:latin typeface="Arial" panose="020B0604020202020204" pitchFamily="34" charset="0"/>
              <a:cs typeface="Arial" panose="020B0604020202020204" pitchFamily="34" charset="0"/>
            </a:endParaRPr>
          </a:p>
          <a:p>
            <a:pPr algn="just">
              <a:defRPr/>
            </a:pPr>
            <a:r>
              <a:rPr lang="fr-FR" sz="1600" dirty="0">
                <a:solidFill>
                  <a:schemeClr val="tx2"/>
                </a:solidFill>
                <a:latin typeface="Arial" panose="020B0604020202020204" pitchFamily="34" charset="0"/>
                <a:cs typeface="Arial" panose="020B0604020202020204" pitchFamily="34" charset="0"/>
              </a:rPr>
              <a:t>Si la désignation retenue ne nomme pas les bénéficiaires mais les désigne par </a:t>
            </a:r>
            <a:r>
              <a:rPr lang="fr-FR" sz="1600" b="1" dirty="0">
                <a:solidFill>
                  <a:schemeClr val="tx2"/>
                </a:solidFill>
                <a:latin typeface="Arial" panose="020B0604020202020204" pitchFamily="34" charset="0"/>
                <a:cs typeface="Arial" panose="020B0604020202020204" pitchFamily="34" charset="0"/>
              </a:rPr>
              <a:t>leur qualité </a:t>
            </a:r>
            <a:r>
              <a:rPr lang="fr-FR" sz="1600" dirty="0">
                <a:solidFill>
                  <a:schemeClr val="tx2"/>
                </a:solidFill>
                <a:latin typeface="Arial" panose="020B0604020202020204" pitchFamily="34" charset="0"/>
                <a:cs typeface="Arial" panose="020B0604020202020204" pitchFamily="34" charset="0"/>
              </a:rPr>
              <a:t>(enfants, petits-enfants, héritiers...) et que le capital décès est</a:t>
            </a:r>
            <a:r>
              <a:rPr lang="fr-FR" sz="1600" b="1" dirty="0">
                <a:solidFill>
                  <a:schemeClr val="tx2"/>
                </a:solidFill>
                <a:latin typeface="Arial" panose="020B0604020202020204" pitchFamily="34" charset="0"/>
                <a:cs typeface="Arial" panose="020B0604020202020204" pitchFamily="34" charset="0"/>
              </a:rPr>
              <a:t> réduit </a:t>
            </a:r>
            <a:r>
              <a:rPr lang="fr-FR" sz="1600" dirty="0">
                <a:solidFill>
                  <a:schemeClr val="tx2"/>
                </a:solidFill>
                <a:latin typeface="Arial" panose="020B0604020202020204" pitchFamily="34" charset="0"/>
                <a:cs typeface="Arial" panose="020B0604020202020204" pitchFamily="34" charset="0"/>
              </a:rPr>
              <a:t>(montant à déterminer), le gestionnaire décès devra demander un certificat d’hérédité accompagné d’une attestation sur l’honneur certifiant que les seuls héritiers sont bien ceux figurant sur le certificat d’hérédité. </a:t>
            </a:r>
          </a:p>
          <a:p>
            <a:pPr>
              <a:defRPr/>
            </a:pPr>
            <a:endParaRPr lang="fr-FR" sz="1600" dirty="0">
              <a:solidFill>
                <a:schemeClr val="tx2"/>
              </a:solidFill>
              <a:latin typeface="Arial" panose="020B0604020202020204" pitchFamily="34" charset="0"/>
              <a:cs typeface="Arial" panose="020B0604020202020204" pitchFamily="34" charset="0"/>
            </a:endParaRPr>
          </a:p>
          <a:p>
            <a:pPr algn="just">
              <a:defRPr/>
            </a:pPr>
            <a:r>
              <a:rPr lang="fr-FR" sz="1600" dirty="0">
                <a:solidFill>
                  <a:schemeClr val="tx2"/>
                </a:solidFill>
                <a:latin typeface="Arial" panose="020B0604020202020204" pitchFamily="34" charset="0"/>
                <a:cs typeface="Arial" panose="020B0604020202020204" pitchFamily="34" charset="0"/>
              </a:rPr>
              <a:t>Si les héritiers n’arrivent pas à obtenir de certificat d’hérédité, alors la copie du livret de famille peut être acceptée accompagnée aussi d’une attestation sur l’honneur.</a:t>
            </a:r>
          </a:p>
        </p:txBody>
      </p:sp>
      <p:grpSp>
        <p:nvGrpSpPr>
          <p:cNvPr id="10" name="Groupe 9">
            <a:extLst>
              <a:ext uri="{FF2B5EF4-FFF2-40B4-BE49-F238E27FC236}">
                <a16:creationId xmlns:a16="http://schemas.microsoft.com/office/drawing/2014/main" id="{61EA9459-D6A9-42E3-B5FF-2D7C320C38A4}"/>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85848EAC-A983-47F0-8D75-B0873FA12DEF}"/>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B8057BC-5389-4D44-991B-D5EA3A353677}"/>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32EB298-3683-4855-AC25-B82B36DDF34C}"/>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ADB5CBFC-6BD5-43DC-91B0-FB5DDA992F70}"/>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6430DCC9-5ACD-4450-A2BB-B2FC4E098F4C}"/>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4B3FF833-0D25-472F-85CB-0578BE8B7A8E}"/>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9" name="Titre 1">
            <a:extLst>
              <a:ext uri="{FF2B5EF4-FFF2-40B4-BE49-F238E27FC236}">
                <a16:creationId xmlns:a16="http://schemas.microsoft.com/office/drawing/2014/main" id="{CFDF2077-C1BE-41DE-B4C7-F707754FF1B6}"/>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graphicFrame>
        <p:nvGraphicFramePr>
          <p:cNvPr id="20" name="Diagramme 19">
            <a:extLst>
              <a:ext uri="{FF2B5EF4-FFF2-40B4-BE49-F238E27FC236}">
                <a16:creationId xmlns:a16="http://schemas.microsoft.com/office/drawing/2014/main" id="{F7D4B7B1-7300-41F0-9D6E-5F2221832DC5}"/>
              </a:ext>
            </a:extLst>
          </p:cNvPr>
          <p:cNvGraphicFramePr/>
          <p:nvPr>
            <p:extLst>
              <p:ext uri="{D42A27DB-BD31-4B8C-83A1-F6EECF244321}">
                <p14:modId xmlns:p14="http://schemas.microsoft.com/office/powerpoint/2010/main" val="1228021387"/>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496260" y="4946636"/>
            <a:ext cx="360045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Espace réservé du contenu 66">
            <a:extLst>
              <a:ext uri="{FF2B5EF4-FFF2-40B4-BE49-F238E27FC236}">
                <a16:creationId xmlns:a16="http://schemas.microsoft.com/office/drawing/2014/main" id="{6E6D8F6D-EB59-4580-8BBE-DC7C5DC4F789}"/>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2" name="Espace réservé du contenu 66">
            <a:extLst>
              <a:ext uri="{FF2B5EF4-FFF2-40B4-BE49-F238E27FC236}">
                <a16:creationId xmlns:a16="http://schemas.microsoft.com/office/drawing/2014/main" id="{16ACD224-8F3E-485D-B006-AB45428C10B3}"/>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6739"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9" name="Titre 1"/>
          <p:cNvSpPr txBox="1">
            <a:spLocks/>
          </p:cNvSpPr>
          <p:nvPr/>
        </p:nvSpPr>
        <p:spPr bwMode="auto">
          <a:xfrm>
            <a:off x="4211638" y="2492896"/>
            <a:ext cx="4608834" cy="3312368"/>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1600" u="sng" dirty="0">
                <a:solidFill>
                  <a:schemeClr val="tx2"/>
                </a:solidFill>
                <a:latin typeface="Arial" panose="020B0604020202020204" pitchFamily="34" charset="0"/>
                <a:cs typeface="Arial" panose="020B0604020202020204" pitchFamily="34" charset="0"/>
              </a:rPr>
              <a:t>Exemple</a:t>
            </a:r>
            <a:r>
              <a:rPr lang="fr-FR" sz="1600" dirty="0">
                <a:solidFill>
                  <a:schemeClr val="tx2"/>
                </a:solidFill>
                <a:latin typeface="Arial" panose="020B0604020202020204" pitchFamily="34" charset="0"/>
                <a:cs typeface="Arial" panose="020B0604020202020204" pitchFamily="34" charset="0"/>
              </a:rPr>
              <a:t> :</a:t>
            </a:r>
          </a:p>
          <a:p>
            <a:pPr>
              <a:defRPr/>
            </a:pPr>
            <a:endParaRPr lang="fr-FR" sz="1600" dirty="0">
              <a:solidFill>
                <a:schemeClr val="tx2"/>
              </a:solidFill>
              <a:latin typeface="Arial" panose="020B0604020202020204" pitchFamily="34" charset="0"/>
              <a:cs typeface="Arial" panose="020B0604020202020204" pitchFamily="34" charset="0"/>
            </a:endParaRPr>
          </a:p>
          <a:p>
            <a:pPr algn="just">
              <a:defRPr/>
            </a:pPr>
            <a:r>
              <a:rPr lang="fr-FR" sz="1600" dirty="0">
                <a:solidFill>
                  <a:schemeClr val="tx2"/>
                </a:solidFill>
                <a:latin typeface="Arial" panose="020B0604020202020204" pitchFamily="34" charset="0"/>
                <a:cs typeface="Arial" panose="020B0604020202020204" pitchFamily="34" charset="0"/>
              </a:rPr>
              <a:t>Si la désignation retenue ne nomme pas les bénéficiaires mais les désigne par leur </a:t>
            </a:r>
            <a:r>
              <a:rPr lang="fr-FR" sz="1600" b="1" dirty="0">
                <a:solidFill>
                  <a:schemeClr val="tx2"/>
                </a:solidFill>
                <a:latin typeface="Arial" panose="020B0604020202020204" pitchFamily="34" charset="0"/>
                <a:cs typeface="Arial" panose="020B0604020202020204" pitchFamily="34" charset="0"/>
              </a:rPr>
              <a:t>qualité </a:t>
            </a:r>
            <a:r>
              <a:rPr lang="fr-FR" sz="1600" dirty="0">
                <a:solidFill>
                  <a:schemeClr val="tx2"/>
                </a:solidFill>
                <a:latin typeface="Arial" panose="020B0604020202020204" pitchFamily="34" charset="0"/>
                <a:cs typeface="Arial" panose="020B0604020202020204" pitchFamily="34" charset="0"/>
              </a:rPr>
              <a:t>(enfants, petits-enfants, héritiers...) et que le capital décès global est </a:t>
            </a:r>
            <a:r>
              <a:rPr lang="fr-FR" sz="1600" b="1" dirty="0">
                <a:solidFill>
                  <a:schemeClr val="tx2"/>
                </a:solidFill>
                <a:latin typeface="Arial" panose="020B0604020202020204" pitchFamily="34" charset="0"/>
                <a:cs typeface="Arial" panose="020B0604020202020204" pitchFamily="34" charset="0"/>
              </a:rPr>
              <a:t>élevé</a:t>
            </a:r>
            <a:r>
              <a:rPr lang="fr-FR" sz="1600" dirty="0">
                <a:solidFill>
                  <a:schemeClr val="tx2"/>
                </a:solidFill>
                <a:latin typeface="Arial" panose="020B0604020202020204" pitchFamily="34" charset="0"/>
                <a:cs typeface="Arial" panose="020B0604020202020204" pitchFamily="34" charset="0"/>
              </a:rPr>
              <a:t> (montant à déterminer), le gestionnaire décès devra demander une copie du </a:t>
            </a:r>
            <a:r>
              <a:rPr lang="fr-FR" sz="1600" b="1" dirty="0">
                <a:solidFill>
                  <a:schemeClr val="tx2"/>
                </a:solidFill>
                <a:latin typeface="Arial" panose="020B0604020202020204" pitchFamily="34" charset="0"/>
                <a:cs typeface="Arial" panose="020B0604020202020204" pitchFamily="34" charset="0"/>
              </a:rPr>
              <a:t>certificat de notoriété</a:t>
            </a:r>
            <a:r>
              <a:rPr lang="fr-FR" sz="1600" dirty="0">
                <a:solidFill>
                  <a:schemeClr val="tx2"/>
                </a:solidFill>
                <a:latin typeface="Arial" panose="020B0604020202020204" pitchFamily="34" charset="0"/>
                <a:cs typeface="Arial" panose="020B0604020202020204" pitchFamily="34" charset="0"/>
              </a:rPr>
              <a:t> ou à défaut un certificat d’hérédité accompagné d’une attestation sur l’honneur certifiant l’absence de notaire chargé de la succession et l’exactitude des informations figurant sur le certificat d’hérédité. </a:t>
            </a:r>
          </a:p>
          <a:p>
            <a:pPr algn="just">
              <a:defRPr/>
            </a:pPr>
            <a:endParaRPr lang="fr-FR" sz="1600" dirty="0">
              <a:solidFill>
                <a:schemeClr val="tx2"/>
              </a:solidFill>
              <a:latin typeface="Arial" panose="020B0604020202020204" pitchFamily="34" charset="0"/>
              <a:cs typeface="Arial" panose="020B0604020202020204" pitchFamily="34" charset="0"/>
            </a:endParaRPr>
          </a:p>
          <a:p>
            <a:pPr algn="just">
              <a:defRPr/>
            </a:pPr>
            <a:r>
              <a:rPr lang="fr-FR" sz="1600" dirty="0">
                <a:solidFill>
                  <a:schemeClr val="tx2"/>
                </a:solidFill>
                <a:latin typeface="Arial" panose="020B0604020202020204" pitchFamily="34" charset="0"/>
                <a:cs typeface="Arial" panose="020B0604020202020204" pitchFamily="34" charset="0"/>
              </a:rPr>
              <a:t>Si les héritiers n’arrivent pas à obtenir de certificat d’hérédité alors la copie du livret de famille peut être acceptée accompagnée de cette même attestation sur l’honneur.</a:t>
            </a:r>
          </a:p>
        </p:txBody>
      </p:sp>
      <p:grpSp>
        <p:nvGrpSpPr>
          <p:cNvPr id="10" name="Groupe 9">
            <a:extLst>
              <a:ext uri="{FF2B5EF4-FFF2-40B4-BE49-F238E27FC236}">
                <a16:creationId xmlns:a16="http://schemas.microsoft.com/office/drawing/2014/main" id="{399D8A19-63E8-4F58-8A5D-80C72F6B3AC3}"/>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175B447C-7861-4D3C-AC5E-BFF84137E821}"/>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0E425CD8-05E8-4A97-9608-3ADD6B0F1D52}"/>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9E831D3C-1B38-47A6-A8F8-9EED8BE8EBB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46CFD39F-1D19-46A9-B7A3-C8EA633580B8}"/>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FE2FF293-BCCD-4176-AFBC-EE78B6E5B02A}"/>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81DCDFF8-67A5-4EC2-91EC-B410CEFA33E6}"/>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9" name="Titre 1">
            <a:extLst>
              <a:ext uri="{FF2B5EF4-FFF2-40B4-BE49-F238E27FC236}">
                <a16:creationId xmlns:a16="http://schemas.microsoft.com/office/drawing/2014/main" id="{3AD2B031-7649-4C39-8F65-7FDB2B139155}"/>
              </a:ext>
            </a:extLst>
          </p:cNvPr>
          <p:cNvSpPr txBox="1">
            <a:spLocks/>
          </p:cNvSpPr>
          <p:nvPr/>
        </p:nvSpPr>
        <p:spPr bwMode="auto">
          <a:xfrm>
            <a:off x="755576" y="1373405"/>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graphicFrame>
        <p:nvGraphicFramePr>
          <p:cNvPr id="20" name="Diagramme 19">
            <a:extLst>
              <a:ext uri="{FF2B5EF4-FFF2-40B4-BE49-F238E27FC236}">
                <a16:creationId xmlns:a16="http://schemas.microsoft.com/office/drawing/2014/main" id="{35B776A2-D28D-4F40-8090-E80725792AAE}"/>
              </a:ext>
            </a:extLst>
          </p:cNvPr>
          <p:cNvGraphicFramePr/>
          <p:nvPr>
            <p:extLst>
              <p:ext uri="{D42A27DB-BD31-4B8C-83A1-F6EECF244321}">
                <p14:modId xmlns:p14="http://schemas.microsoft.com/office/powerpoint/2010/main" val="2411688652"/>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Ellipse 20">
            <a:extLst>
              <a:ext uri="{FF2B5EF4-FFF2-40B4-BE49-F238E27FC236}">
                <a16:creationId xmlns:a16="http://schemas.microsoft.com/office/drawing/2014/main" id="{4D8E6076-06D8-479E-9617-498BD07A5D44}"/>
              </a:ext>
            </a:extLst>
          </p:cNvPr>
          <p:cNvSpPr/>
          <p:nvPr/>
        </p:nvSpPr>
        <p:spPr>
          <a:xfrm>
            <a:off x="468313" y="4941168"/>
            <a:ext cx="360045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 name="Espace réservé du contenu 66">
            <a:extLst>
              <a:ext uri="{FF2B5EF4-FFF2-40B4-BE49-F238E27FC236}">
                <a16:creationId xmlns:a16="http://schemas.microsoft.com/office/drawing/2014/main" id="{1CBEC196-7EE8-4063-A6CE-0779227A4750}"/>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3" name="Espace réservé du contenu 66">
            <a:extLst>
              <a:ext uri="{FF2B5EF4-FFF2-40B4-BE49-F238E27FC236}">
                <a16:creationId xmlns:a16="http://schemas.microsoft.com/office/drawing/2014/main" id="{6EEEBA1F-BDBB-424B-B15F-EB785CD26F50}"/>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1776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9" name="Titre 1"/>
          <p:cNvSpPr txBox="1">
            <a:spLocks/>
          </p:cNvSpPr>
          <p:nvPr/>
        </p:nvSpPr>
        <p:spPr bwMode="auto">
          <a:xfrm>
            <a:off x="4553822" y="2800377"/>
            <a:ext cx="4375866" cy="2808287"/>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u="sng" dirty="0">
                <a:solidFill>
                  <a:schemeClr val="tx2"/>
                </a:solidFill>
                <a:latin typeface="Arial" panose="020B0604020202020204" pitchFamily="34" charset="0"/>
                <a:cs typeface="Arial" panose="020B0604020202020204" pitchFamily="34" charset="0"/>
              </a:rPr>
              <a:t>Exemple</a:t>
            </a:r>
            <a:r>
              <a:rPr lang="fr-FR" sz="2000" dirty="0">
                <a:solidFill>
                  <a:schemeClr val="tx2"/>
                </a:solidFill>
                <a:latin typeface="Arial" panose="020B0604020202020204" pitchFamily="34" charset="0"/>
                <a:cs typeface="Arial" panose="020B0604020202020204" pitchFamily="34" charset="0"/>
              </a:rPr>
              <a:t> :</a:t>
            </a:r>
          </a:p>
          <a:p>
            <a:pPr>
              <a:defRPr/>
            </a:pPr>
            <a:endParaRPr lang="fr-FR" sz="2000" dirty="0">
              <a:solidFill>
                <a:schemeClr val="tx2"/>
              </a:solidFill>
              <a:latin typeface="Arial" panose="020B0604020202020204" pitchFamily="34" charset="0"/>
              <a:cs typeface="Arial" panose="020B0604020202020204" pitchFamily="34" charset="0"/>
            </a:endParaRPr>
          </a:p>
          <a:p>
            <a:pPr algn="just">
              <a:defRPr/>
            </a:pPr>
            <a:r>
              <a:rPr lang="fr-FR" sz="2000" dirty="0">
                <a:solidFill>
                  <a:schemeClr val="tx2"/>
                </a:solidFill>
                <a:latin typeface="Arial" panose="020B0604020202020204" pitchFamily="34" charset="0"/>
                <a:cs typeface="Arial" panose="020B0604020202020204" pitchFamily="34" charset="0"/>
              </a:rPr>
              <a:t>Si la désignation retenue est « Selon mes dispositions testamentaires déposées….. », </a:t>
            </a:r>
          </a:p>
          <a:p>
            <a:pPr algn="just">
              <a:defRPr/>
            </a:pPr>
            <a:endParaRPr lang="fr-FR" sz="2000" dirty="0">
              <a:solidFill>
                <a:schemeClr val="tx2"/>
              </a:solidFill>
              <a:latin typeface="Arial" panose="020B0604020202020204" pitchFamily="34" charset="0"/>
              <a:cs typeface="Arial" panose="020B0604020202020204" pitchFamily="34" charset="0"/>
            </a:endParaRPr>
          </a:p>
          <a:p>
            <a:pPr algn="just">
              <a:defRPr/>
            </a:pPr>
            <a:r>
              <a:rPr lang="fr-FR" sz="2000" dirty="0">
                <a:solidFill>
                  <a:schemeClr val="tx2"/>
                </a:solidFill>
                <a:latin typeface="Arial" panose="020B0604020202020204" pitchFamily="34" charset="0"/>
                <a:cs typeface="Arial" panose="020B0604020202020204" pitchFamily="34" charset="0"/>
              </a:rPr>
              <a:t>le gestionnaire décès demandera une copie du testament au notaire.</a:t>
            </a:r>
          </a:p>
        </p:txBody>
      </p:sp>
      <p:grpSp>
        <p:nvGrpSpPr>
          <p:cNvPr id="10" name="Groupe 9">
            <a:extLst>
              <a:ext uri="{FF2B5EF4-FFF2-40B4-BE49-F238E27FC236}">
                <a16:creationId xmlns:a16="http://schemas.microsoft.com/office/drawing/2014/main" id="{03623F87-2AC0-4F38-B8AD-87B8163F3013}"/>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DC528F1A-4ACD-40FF-B24B-37B0CC97D5E3}"/>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BAD5B431-9EAE-4B66-B6D6-3341FCE30D62}"/>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EB16D74-423C-48E8-B877-3189176112A7}"/>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8C4BCEFB-7391-43E0-AD33-9C8C9B68CB56}"/>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6D0FD07F-E5D0-438F-B59C-73B791E63258}"/>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E0F6487D-BEB3-4E2B-B398-4CBD8AA695EE}"/>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graphicFrame>
        <p:nvGraphicFramePr>
          <p:cNvPr id="19" name="Diagramme 18">
            <a:extLst>
              <a:ext uri="{FF2B5EF4-FFF2-40B4-BE49-F238E27FC236}">
                <a16:creationId xmlns:a16="http://schemas.microsoft.com/office/drawing/2014/main" id="{BDA003ED-0B95-4392-A387-24EA347C000F}"/>
              </a:ext>
            </a:extLst>
          </p:cNvPr>
          <p:cNvGraphicFramePr/>
          <p:nvPr>
            <p:extLst>
              <p:ext uri="{D42A27DB-BD31-4B8C-83A1-F6EECF244321}">
                <p14:modId xmlns:p14="http://schemas.microsoft.com/office/powerpoint/2010/main" val="3014323300"/>
              </p:ext>
            </p:extLst>
          </p:nvPr>
        </p:nvGraphicFramePr>
        <p:xfrm>
          <a:off x="604297" y="2924944"/>
          <a:ext cx="3384376"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Ellipse 19">
            <a:extLst>
              <a:ext uri="{FF2B5EF4-FFF2-40B4-BE49-F238E27FC236}">
                <a16:creationId xmlns:a16="http://schemas.microsoft.com/office/drawing/2014/main" id="{45E27D33-5ECD-4DE6-AC5A-C2DD085C2556}"/>
              </a:ext>
            </a:extLst>
          </p:cNvPr>
          <p:cNvSpPr/>
          <p:nvPr/>
        </p:nvSpPr>
        <p:spPr>
          <a:xfrm>
            <a:off x="468313" y="4941168"/>
            <a:ext cx="3600450" cy="504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 name="Titre 1">
            <a:extLst>
              <a:ext uri="{FF2B5EF4-FFF2-40B4-BE49-F238E27FC236}">
                <a16:creationId xmlns:a16="http://schemas.microsoft.com/office/drawing/2014/main" id="{EA7041CD-828D-451D-947B-C304B3E3DFF9}"/>
              </a:ext>
            </a:extLst>
          </p:cNvPr>
          <p:cNvSpPr txBox="1">
            <a:spLocks/>
          </p:cNvSpPr>
          <p:nvPr/>
        </p:nvSpPr>
        <p:spPr bwMode="auto">
          <a:xfrm>
            <a:off x="683568" y="1658951"/>
            <a:ext cx="7127875" cy="504825"/>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i="1" dirty="0">
                <a:solidFill>
                  <a:schemeClr val="tx2"/>
                </a:solidFill>
                <a:latin typeface="Arial" panose="020B0604020202020204" pitchFamily="34" charset="0"/>
                <a:cs typeface="Arial" panose="020B0604020202020204" pitchFamily="34" charset="0"/>
              </a:rPr>
              <a:t>Exemple d’étapes pour la procédure </a:t>
            </a:r>
            <a:r>
              <a:rPr lang="fr-FR" sz="2000" b="1" i="1" dirty="0">
                <a:solidFill>
                  <a:schemeClr val="tx2"/>
                </a:solidFill>
                <a:latin typeface="Arial" panose="020B0604020202020204" pitchFamily="34" charset="0"/>
                <a:cs typeface="Arial" panose="020B0604020202020204" pitchFamily="34" charset="0"/>
              </a:rPr>
              <a:t>Déterminer les bénéficiaires</a:t>
            </a:r>
          </a:p>
        </p:txBody>
      </p:sp>
      <p:sp>
        <p:nvSpPr>
          <p:cNvPr id="22" name="Espace réservé du contenu 66">
            <a:extLst>
              <a:ext uri="{FF2B5EF4-FFF2-40B4-BE49-F238E27FC236}">
                <a16:creationId xmlns:a16="http://schemas.microsoft.com/office/drawing/2014/main" id="{A5F504A9-488C-4BF9-A280-A2178A0537CB}"/>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3" name="Espace réservé du contenu 66">
            <a:extLst>
              <a:ext uri="{FF2B5EF4-FFF2-40B4-BE49-F238E27FC236}">
                <a16:creationId xmlns:a16="http://schemas.microsoft.com/office/drawing/2014/main" id="{9098D489-BE64-4616-A664-01626A736E60}"/>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16CADE-5B23-4FCD-BEED-18CBB6647DEA}"/>
              </a:ext>
            </a:extLst>
          </p:cNvPr>
          <p:cNvSpPr/>
          <p:nvPr/>
        </p:nvSpPr>
        <p:spPr>
          <a:xfrm>
            <a:off x="4787738" y="1916832"/>
            <a:ext cx="432619" cy="25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66">
            <a:extLst>
              <a:ext uri="{FF2B5EF4-FFF2-40B4-BE49-F238E27FC236}">
                <a16:creationId xmlns:a16="http://schemas.microsoft.com/office/drawing/2014/main" id="{F189B2C2-F58D-4146-83B4-C962B85CB5E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 Le contexte</a:t>
            </a:r>
          </a:p>
        </p:txBody>
      </p:sp>
      <p:sp>
        <p:nvSpPr>
          <p:cNvPr id="10" name="Espace réservé du contenu 66">
            <a:extLst>
              <a:ext uri="{FF2B5EF4-FFF2-40B4-BE49-F238E27FC236}">
                <a16:creationId xmlns:a16="http://schemas.microsoft.com/office/drawing/2014/main" id="{E684AFC7-28C3-45D6-85C8-EB6B96AAA9E1}"/>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Définitions</a:t>
            </a:r>
          </a:p>
        </p:txBody>
      </p:sp>
      <p:sp>
        <p:nvSpPr>
          <p:cNvPr id="9" name="ZoneTexte 8">
            <a:extLst>
              <a:ext uri="{FF2B5EF4-FFF2-40B4-BE49-F238E27FC236}">
                <a16:creationId xmlns:a16="http://schemas.microsoft.com/office/drawing/2014/main" id="{FFA972C6-88E0-40E1-BA7C-E586DCD4866B}"/>
              </a:ext>
            </a:extLst>
          </p:cNvPr>
          <p:cNvSpPr txBox="1"/>
          <p:nvPr/>
        </p:nvSpPr>
        <p:spPr>
          <a:xfrm>
            <a:off x="4139952" y="2781302"/>
            <a:ext cx="4591597" cy="3220818"/>
          </a:xfrm>
          <a:prstGeom prst="rect">
            <a:avLst/>
          </a:prstGeom>
          <a:noFill/>
        </p:spPr>
        <p:txBody>
          <a:bodyPr wrap="square" rtlCol="0">
            <a:spAutoFit/>
          </a:bodyPr>
          <a:lstStyle/>
          <a:p>
            <a:pPr marL="285750" indent="-285750" algn="just">
              <a:lnSpc>
                <a:spcPct val="114000"/>
              </a:lnSpc>
              <a:buFont typeface="Arial" panose="020B0604020202020204" pitchFamily="34" charset="0"/>
              <a:buChar char="•"/>
            </a:pPr>
            <a:r>
              <a:rPr lang="fr-FR" sz="2000" dirty="0">
                <a:solidFill>
                  <a:schemeClr val="tx2"/>
                </a:solidFill>
              </a:rPr>
              <a:t>Le contrat en déshérence est un contrat dont le capital n’a pas été versé à son ou ses bénéficiaires, au terme du contrat, constitué par le décès de l’assuré. </a:t>
            </a:r>
          </a:p>
          <a:p>
            <a:pPr algn="just">
              <a:lnSpc>
                <a:spcPct val="114000"/>
              </a:lnSpc>
            </a:pPr>
            <a:endParaRPr lang="fr-FR" sz="2000" dirty="0">
              <a:solidFill>
                <a:schemeClr val="tx2"/>
              </a:solidFill>
            </a:endParaRPr>
          </a:p>
          <a:p>
            <a:pPr marL="285750" indent="-285750" algn="just">
              <a:lnSpc>
                <a:spcPct val="114000"/>
              </a:lnSpc>
              <a:buFont typeface="Arial" panose="020B0604020202020204" pitchFamily="34" charset="0"/>
              <a:buChar char="•"/>
            </a:pPr>
            <a:r>
              <a:rPr lang="fr-FR" sz="2000" dirty="0">
                <a:solidFill>
                  <a:schemeClr val="tx2"/>
                </a:solidFill>
              </a:rPr>
              <a:t>Les contrats non-réglés un an après la connaissance du décès par l’assureur.</a:t>
            </a:r>
          </a:p>
        </p:txBody>
      </p:sp>
      <p:sp>
        <p:nvSpPr>
          <p:cNvPr id="12" name="TextBox 14">
            <a:extLst>
              <a:ext uri="{FF2B5EF4-FFF2-40B4-BE49-F238E27FC236}">
                <a16:creationId xmlns:a16="http://schemas.microsoft.com/office/drawing/2014/main" id="{EF447A8D-2FFC-454F-913C-6304A4BA0881}"/>
              </a:ext>
            </a:extLst>
          </p:cNvPr>
          <p:cNvSpPr txBox="1"/>
          <p:nvPr/>
        </p:nvSpPr>
        <p:spPr>
          <a:xfrm>
            <a:off x="-108520" y="985294"/>
            <a:ext cx="5688633" cy="1200329"/>
          </a:xfrm>
          <a:prstGeom prst="rect">
            <a:avLst/>
          </a:prstGeom>
          <a:noFill/>
        </p:spPr>
        <p:txBody>
          <a:bodyPr wrap="square" rtlCol="0">
            <a:spAutoFit/>
          </a:bodyPr>
          <a:lstStyle/>
          <a:p>
            <a:pPr algn="ctr"/>
            <a:r>
              <a:rPr lang="en-US" sz="3600" b="1" dirty="0">
                <a:solidFill>
                  <a:srgbClr val="009999"/>
                </a:solidFill>
                <a:latin typeface="Arial" panose="020B0604020202020204" pitchFamily="34" charset="0"/>
                <a:ea typeface="Montserrat Semi" charset="0"/>
                <a:cs typeface="Arial" panose="020B0604020202020204" pitchFamily="34" charset="0"/>
              </a:rPr>
              <a:t>Définition des contrats en déshérence</a:t>
            </a:r>
            <a:endParaRPr lang="en-US" sz="4400" b="1" dirty="0">
              <a:solidFill>
                <a:srgbClr val="009999"/>
              </a:solidFill>
              <a:latin typeface="Arial" panose="020B0604020202020204" pitchFamily="34" charset="0"/>
              <a:ea typeface="Montserrat Semi" charset="0"/>
              <a:cs typeface="Arial" panose="020B0604020202020204" pitchFamily="34" charset="0"/>
            </a:endParaRPr>
          </a:p>
        </p:txBody>
      </p:sp>
      <p:pic>
        <p:nvPicPr>
          <p:cNvPr id="13" name="Picture 7">
            <a:extLst>
              <a:ext uri="{FF2B5EF4-FFF2-40B4-BE49-F238E27FC236}">
                <a16:creationId xmlns:a16="http://schemas.microsoft.com/office/drawing/2014/main" id="{E137AC6D-EB2F-4FB5-931C-694DDDF041D3}"/>
              </a:ext>
            </a:extLst>
          </p:cNvPr>
          <p:cNvPicPr>
            <a:picLocks noChangeAspect="1" noChangeArrowheads="1"/>
          </p:cNvPicPr>
          <p:nvPr/>
        </p:nvPicPr>
        <p:blipFill>
          <a:blip r:embed="rId3" cstate="print"/>
          <a:srcRect/>
          <a:stretch>
            <a:fillRect/>
          </a:stretch>
        </p:blipFill>
        <p:spPr bwMode="auto">
          <a:xfrm>
            <a:off x="539552" y="2727911"/>
            <a:ext cx="3238707" cy="3346982"/>
          </a:xfrm>
          <a:prstGeom prst="rect">
            <a:avLst/>
          </a:prstGeom>
          <a:noFill/>
          <a:ln w="9525">
            <a:noFill/>
            <a:miter lim="800000"/>
            <a:headEnd/>
            <a:tailEnd/>
          </a:ln>
        </p:spPr>
      </p:pic>
    </p:spTree>
    <p:extLst>
      <p:ext uri="{BB962C8B-B14F-4D97-AF65-F5344CB8AC3E}">
        <p14:creationId xmlns:p14="http://schemas.microsoft.com/office/powerpoint/2010/main" val="151904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0-#ppt_w/2"/>
                                          </p:val>
                                        </p:tav>
                                        <p:tav tm="100000">
                                          <p:val>
                                            <p:strVal val="#ppt_x"/>
                                          </p:val>
                                        </p:tav>
                                      </p:tavLst>
                                    </p:anim>
                                    <p:anim calcmode="lin" valueType="num">
                                      <p:cBhvr additive="base">
                                        <p:cTn id="8"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584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grpSp>
        <p:nvGrpSpPr>
          <p:cNvPr id="6" name="Groupe 5">
            <a:extLst>
              <a:ext uri="{FF2B5EF4-FFF2-40B4-BE49-F238E27FC236}">
                <a16:creationId xmlns:a16="http://schemas.microsoft.com/office/drawing/2014/main" id="{A7A27B47-F97D-44D2-B837-211DA847530A}"/>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07F7E358-F470-4A17-A67C-8554C3BA0619}"/>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751CD8EE-FD29-4FFF-A988-4AEBCB3837E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8EB8DA97-4A4B-4CB6-9D4D-4DCBAC6F3F87}"/>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65E80C04-F28B-4674-A1B4-ACD274B44FA9}"/>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790249EF-BFD7-4E03-88CA-4564B734AAF5}"/>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6DD7AF5-A42D-4F9F-9814-8A9C3DBE5B4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ZoneTexte 16">
            <a:extLst>
              <a:ext uri="{FF2B5EF4-FFF2-40B4-BE49-F238E27FC236}">
                <a16:creationId xmlns:a16="http://schemas.microsoft.com/office/drawing/2014/main" id="{9BCC85F3-3D0E-4ECB-BF5A-F01338BF9CCB}"/>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Dispositifs à mettre en place</a:t>
            </a:r>
          </a:p>
        </p:txBody>
      </p:sp>
      <p:sp>
        <p:nvSpPr>
          <p:cNvPr id="18" name="Espace réservé du contenu 66">
            <a:extLst>
              <a:ext uri="{FF2B5EF4-FFF2-40B4-BE49-F238E27FC236}">
                <a16:creationId xmlns:a16="http://schemas.microsoft.com/office/drawing/2014/main" id="{74603014-284A-49BA-AE77-1DDC11F4CD0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9" name="Espace réservé du contenu 66">
            <a:extLst>
              <a:ext uri="{FF2B5EF4-FFF2-40B4-BE49-F238E27FC236}">
                <a16:creationId xmlns:a16="http://schemas.microsoft.com/office/drawing/2014/main" id="{361A5A51-5C9D-4DF9-8F7F-FD0474901EDC}"/>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
        <p:nvSpPr>
          <p:cNvPr id="15" name="Sous-titre 2">
            <a:extLst>
              <a:ext uri="{FF2B5EF4-FFF2-40B4-BE49-F238E27FC236}">
                <a16:creationId xmlns:a16="http://schemas.microsoft.com/office/drawing/2014/main" id="{741AEDBA-910B-4BE4-8003-551FD0D1CCE2}"/>
              </a:ext>
            </a:extLst>
          </p:cNvPr>
          <p:cNvSpPr>
            <a:spLocks noGrp="1"/>
          </p:cNvSpPr>
          <p:nvPr>
            <p:ph type="subTitle" idx="1"/>
          </p:nvPr>
        </p:nvSpPr>
        <p:spPr>
          <a:xfrm>
            <a:off x="225673" y="2062220"/>
            <a:ext cx="8784977" cy="3455012"/>
          </a:xfrm>
        </p:spPr>
        <p:txBody>
          <a:bodyPr>
            <a:normAutofit/>
          </a:bodyPr>
          <a:lstStyle/>
          <a:p>
            <a:pPr marL="285750" indent="-285750" algn="just">
              <a:buFont typeface="Wingdings" panose="05000000000000000000" pitchFamily="2" charset="2"/>
              <a:buChar char="Ø"/>
              <a:defRPr/>
            </a:pPr>
            <a:r>
              <a:rPr lang="fr-FR" sz="2300" dirty="0">
                <a:solidFill>
                  <a:schemeClr val="tx2"/>
                </a:solidFill>
                <a:latin typeface="Arial" panose="020B0604020202020204" pitchFamily="34" charset="0"/>
                <a:cs typeface="Arial" panose="020B0604020202020204" pitchFamily="34" charset="0"/>
              </a:rPr>
              <a:t>Procédé d’identification et de traitement des clauses problématiques : </a:t>
            </a:r>
          </a:p>
          <a:p>
            <a:pPr algn="just">
              <a:defRPr/>
            </a:pPr>
            <a:endParaRPr lang="fr-FR" sz="2300" dirty="0">
              <a:solidFill>
                <a:schemeClr val="tx2"/>
              </a:solidFill>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defRPr/>
            </a:pPr>
            <a:r>
              <a:rPr lang="fr-FR" dirty="0">
                <a:solidFill>
                  <a:schemeClr val="tx2"/>
                </a:solidFill>
                <a:latin typeface="Arial" panose="020B0604020202020204" pitchFamily="34" charset="0"/>
                <a:cs typeface="Arial" panose="020B0604020202020204" pitchFamily="34" charset="0"/>
              </a:rPr>
              <a:t>Présence des pièces justificatives</a:t>
            </a:r>
          </a:p>
          <a:p>
            <a:pPr marL="742950" lvl="1" indent="-285750" algn="just">
              <a:buFont typeface="Wingdings" panose="05000000000000000000" pitchFamily="2" charset="2"/>
              <a:buChar char="Ø"/>
              <a:defRPr/>
            </a:pPr>
            <a:r>
              <a:rPr lang="fr-FR" dirty="0">
                <a:solidFill>
                  <a:schemeClr val="tx2"/>
                </a:solidFill>
                <a:latin typeface="Arial" panose="020B0604020202020204" pitchFamily="34" charset="0"/>
                <a:cs typeface="Arial" panose="020B0604020202020204" pitchFamily="34" charset="0"/>
              </a:rPr>
              <a:t>Faisabilité de la clause au regard des procédures en cours et du cadre règlementaire</a:t>
            </a:r>
          </a:p>
          <a:p>
            <a:pPr marL="742950" lvl="1" indent="-285750" algn="just">
              <a:buFont typeface="Wingdings" panose="05000000000000000000" pitchFamily="2" charset="2"/>
              <a:buChar char="Ø"/>
              <a:defRPr/>
            </a:pPr>
            <a:r>
              <a:rPr lang="fr-FR" dirty="0">
                <a:solidFill>
                  <a:schemeClr val="tx2"/>
                </a:solidFill>
                <a:latin typeface="Arial" panose="020B0604020202020204" pitchFamily="34" charset="0"/>
                <a:cs typeface="Arial" panose="020B0604020202020204" pitchFamily="34" charset="0"/>
              </a:rPr>
              <a:t>Confirmation faite au souscripteur de l’enregistrement de sa clause</a:t>
            </a:r>
          </a:p>
          <a:p>
            <a:pPr marL="742950" lvl="1" indent="-285750" algn="just">
              <a:buFont typeface="Wingdings" panose="05000000000000000000" pitchFamily="2" charset="2"/>
              <a:buChar char="Ø"/>
              <a:defRPr/>
            </a:pPr>
            <a:r>
              <a:rPr lang="fr-FR" dirty="0">
                <a:solidFill>
                  <a:schemeClr val="tx2"/>
                </a:solidFill>
                <a:latin typeface="Arial" panose="020B0604020202020204" pitchFamily="34" charset="0"/>
                <a:cs typeface="Arial" panose="020B0604020202020204" pitchFamily="34" charset="0"/>
              </a:rPr>
              <a:t>Encadrement des délais entre les demandes de modification des clauses bénéficiaire et son traitement</a:t>
            </a:r>
          </a:p>
          <a:p>
            <a:pPr marL="742950" lvl="1" indent="-285750" algn="just">
              <a:buFont typeface="Wingdings" panose="05000000000000000000" pitchFamily="2" charset="2"/>
              <a:buChar char="Ø"/>
              <a:defRPr/>
            </a:pPr>
            <a:r>
              <a:rPr lang="fr-FR" dirty="0">
                <a:solidFill>
                  <a:schemeClr val="tx2"/>
                </a:solidFill>
                <a:latin typeface="Arial" panose="020B0604020202020204" pitchFamily="34" charset="0"/>
                <a:cs typeface="Arial" panose="020B0604020202020204" pitchFamily="34" charset="0"/>
              </a:rPr>
              <a:t>Date renseignée sous l’outil de gestion identique à la date de signature de la clause (bulletin d’adhésion ou courrier de l’assuré)</a:t>
            </a:r>
          </a:p>
        </p:txBody>
      </p:sp>
    </p:spTree>
    <p:extLst>
      <p:ext uri="{BB962C8B-B14F-4D97-AF65-F5344CB8AC3E}">
        <p14:creationId xmlns:p14="http://schemas.microsoft.com/office/powerpoint/2010/main" val="14159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584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grpSp>
        <p:nvGrpSpPr>
          <p:cNvPr id="6" name="Groupe 5">
            <a:extLst>
              <a:ext uri="{FF2B5EF4-FFF2-40B4-BE49-F238E27FC236}">
                <a16:creationId xmlns:a16="http://schemas.microsoft.com/office/drawing/2014/main" id="{A7A27B47-F97D-44D2-B837-211DA847530A}"/>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07F7E358-F470-4A17-A67C-8554C3BA0619}"/>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751CD8EE-FD29-4FFF-A988-4AEBCB3837E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8EB8DA97-4A4B-4CB6-9D4D-4DCBAC6F3F87}"/>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65E80C04-F28B-4674-A1B4-ACD274B44FA9}"/>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790249EF-BFD7-4E03-88CA-4564B734AAF5}"/>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C6DD7AF5-A42D-4F9F-9814-8A9C3DBE5B4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8" name="Espace réservé du contenu 66">
            <a:extLst>
              <a:ext uri="{FF2B5EF4-FFF2-40B4-BE49-F238E27FC236}">
                <a16:creationId xmlns:a16="http://schemas.microsoft.com/office/drawing/2014/main" id="{74603014-284A-49BA-AE77-1DDC11F4CD01}"/>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9" name="Espace réservé du contenu 66">
            <a:extLst>
              <a:ext uri="{FF2B5EF4-FFF2-40B4-BE49-F238E27FC236}">
                <a16:creationId xmlns:a16="http://schemas.microsoft.com/office/drawing/2014/main" id="{361A5A51-5C9D-4DF9-8F7F-FD0474901EDC}"/>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
        <p:nvSpPr>
          <p:cNvPr id="15" name="Sous-titre 2">
            <a:extLst>
              <a:ext uri="{FF2B5EF4-FFF2-40B4-BE49-F238E27FC236}">
                <a16:creationId xmlns:a16="http://schemas.microsoft.com/office/drawing/2014/main" id="{741AEDBA-910B-4BE4-8003-551FD0D1CCE2}"/>
              </a:ext>
            </a:extLst>
          </p:cNvPr>
          <p:cNvSpPr>
            <a:spLocks noGrp="1"/>
          </p:cNvSpPr>
          <p:nvPr>
            <p:ph type="subTitle" idx="1"/>
          </p:nvPr>
        </p:nvSpPr>
        <p:spPr>
          <a:xfrm>
            <a:off x="225673" y="2062220"/>
            <a:ext cx="8784977" cy="3455012"/>
          </a:xfrm>
        </p:spPr>
        <p:txBody>
          <a:bodyPr>
            <a:normAutofit fontScale="85000" lnSpcReduction="20000"/>
          </a:bodyPr>
          <a:lstStyle/>
          <a:p>
            <a:pPr marL="285750" indent="-285750" algn="just">
              <a:buFont typeface="Wingdings" panose="05000000000000000000" pitchFamily="2" charset="2"/>
              <a:buChar char="Ø"/>
              <a:defRPr/>
            </a:pPr>
            <a:r>
              <a:rPr lang="fr-FR" sz="2300" dirty="0">
                <a:solidFill>
                  <a:schemeClr val="tx2"/>
                </a:solidFill>
                <a:latin typeface="Arial" panose="020B0604020202020204" pitchFamily="34" charset="0"/>
                <a:cs typeface="Arial" panose="020B0604020202020204" pitchFamily="34" charset="0"/>
              </a:rPr>
              <a:t>Procédé de recensement et de traitement des NPAI :</a:t>
            </a:r>
          </a:p>
          <a:p>
            <a:pPr algn="just">
              <a:defRPr/>
            </a:pPr>
            <a:endParaRPr lang="fr-FR" sz="2300" dirty="0">
              <a:solidFill>
                <a:schemeClr val="tx2"/>
              </a:solidFill>
              <a:latin typeface="Arial" panose="020B0604020202020204" pitchFamily="34" charset="0"/>
              <a:cs typeface="Arial" panose="020B0604020202020204" pitchFamily="34" charset="0"/>
            </a:endParaRPr>
          </a:p>
          <a:p>
            <a:pPr algn="just">
              <a:defRPr/>
            </a:pPr>
            <a:r>
              <a:rPr lang="fr-FR" sz="2300" dirty="0">
                <a:solidFill>
                  <a:schemeClr val="tx2"/>
                </a:solidFill>
                <a:latin typeface="Arial" panose="020B0604020202020204" pitchFamily="34" charset="0"/>
                <a:cs typeface="Arial" panose="020B0604020202020204" pitchFamily="34" charset="0"/>
              </a:rPr>
              <a:t>La procédure de traitement des PND doit en particulier prévoir les moyens mis en œuvre pour retrouver l’adresse exacte :</a:t>
            </a:r>
          </a:p>
          <a:p>
            <a:pPr marL="342900" indent="-342900" algn="just">
              <a:buFontTx/>
              <a:buChar char="-"/>
              <a:defRPr/>
            </a:pPr>
            <a:r>
              <a:rPr lang="fr-FR" sz="2300" dirty="0">
                <a:solidFill>
                  <a:schemeClr val="tx2"/>
                </a:solidFill>
                <a:latin typeface="Arial" panose="020B0604020202020204" pitchFamily="34" charset="0"/>
                <a:cs typeface="Arial" panose="020B0604020202020204" pitchFamily="34" charset="0"/>
              </a:rPr>
              <a:t>Recherche dans l’annuaire</a:t>
            </a:r>
          </a:p>
          <a:p>
            <a:pPr marL="342900" indent="-342900" algn="just">
              <a:buFontTx/>
              <a:buChar char="-"/>
              <a:defRPr/>
            </a:pPr>
            <a:r>
              <a:rPr lang="fr-FR" sz="2300" dirty="0">
                <a:solidFill>
                  <a:schemeClr val="tx2"/>
                </a:solidFill>
                <a:latin typeface="Arial" panose="020B0604020202020204" pitchFamily="34" charset="0"/>
                <a:cs typeface="Arial" panose="020B0604020202020204" pitchFamily="34" charset="0"/>
              </a:rPr>
              <a:t>Vérification des adresses mentionnées dans les dernières demandes</a:t>
            </a:r>
          </a:p>
          <a:p>
            <a:pPr marL="342900" indent="-342900" algn="just">
              <a:buFontTx/>
              <a:buChar char="-"/>
              <a:defRPr/>
            </a:pPr>
            <a:r>
              <a:rPr lang="fr-FR" sz="2300" dirty="0">
                <a:solidFill>
                  <a:schemeClr val="tx2"/>
                </a:solidFill>
                <a:latin typeface="Arial" panose="020B0604020202020204" pitchFamily="34" charset="0"/>
                <a:cs typeface="Arial" panose="020B0604020202020204" pitchFamily="34" charset="0"/>
              </a:rPr>
              <a:t>Appel téléphonique au souscripteur (si applicable)</a:t>
            </a:r>
          </a:p>
          <a:p>
            <a:pPr marL="342900" indent="-342900" algn="just">
              <a:buFontTx/>
              <a:buChar char="-"/>
              <a:defRPr/>
            </a:pPr>
            <a:r>
              <a:rPr lang="fr-FR" sz="2300" dirty="0">
                <a:solidFill>
                  <a:schemeClr val="tx2"/>
                </a:solidFill>
                <a:latin typeface="Arial" panose="020B0604020202020204" pitchFamily="34" charset="0"/>
                <a:cs typeface="Arial" panose="020B0604020202020204" pitchFamily="34" charset="0"/>
              </a:rPr>
              <a:t>Envoi d’un email (si applicable)</a:t>
            </a:r>
          </a:p>
          <a:p>
            <a:pPr algn="just">
              <a:defRPr/>
            </a:pPr>
            <a:endParaRPr lang="fr-FR" sz="2300" dirty="0">
              <a:solidFill>
                <a:schemeClr val="tx2"/>
              </a:solidFill>
              <a:latin typeface="Arial" panose="020B0604020202020204" pitchFamily="34" charset="0"/>
              <a:cs typeface="Arial" panose="020B0604020202020204" pitchFamily="34" charset="0"/>
            </a:endParaRPr>
          </a:p>
          <a:p>
            <a:pPr algn="just">
              <a:defRPr/>
            </a:pPr>
            <a:r>
              <a:rPr lang="fr-FR" sz="2300" dirty="0">
                <a:solidFill>
                  <a:schemeClr val="tx2"/>
                </a:solidFill>
                <a:latin typeface="Arial" panose="020B0604020202020204" pitchFamily="34" charset="0"/>
                <a:cs typeface="Arial" panose="020B0604020202020204" pitchFamily="34" charset="0"/>
              </a:rPr>
              <a:t>En l’absence de résultat le caractère PND de l’adresse est enregistré dans le système, il convient également de matérialiser les recherches effectuées.</a:t>
            </a:r>
          </a:p>
          <a:p>
            <a:pPr algn="just">
              <a:defRPr/>
            </a:pPr>
            <a:endParaRPr lang="fr-FR" sz="2300" dirty="0">
              <a:solidFill>
                <a:schemeClr val="tx2"/>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61936FD6-C50A-4F9E-94D3-535166ECF3D2}"/>
              </a:ext>
            </a:extLst>
          </p:cNvPr>
          <p:cNvSpPr txBox="1"/>
          <p:nvPr/>
        </p:nvSpPr>
        <p:spPr>
          <a:xfrm>
            <a:off x="227114" y="982436"/>
            <a:ext cx="4947472" cy="415498"/>
          </a:xfrm>
          <a:prstGeom prst="rect">
            <a:avLst/>
          </a:prstGeom>
          <a:noFill/>
        </p:spPr>
        <p:txBody>
          <a:bodyPr wrap="square" rtlCol="0">
            <a:spAutoFit/>
          </a:bodyPr>
          <a:lstStyle/>
          <a:p>
            <a:pPr>
              <a:defRPr/>
            </a:pPr>
            <a:r>
              <a:rPr lang="fr-FR" sz="2100" b="1" dirty="0">
                <a:solidFill>
                  <a:srgbClr val="176268"/>
                </a:solidFill>
              </a:rPr>
              <a:t>Dispositifs à mettre en place</a:t>
            </a:r>
          </a:p>
        </p:txBody>
      </p:sp>
    </p:spTree>
    <p:extLst>
      <p:ext uri="{BB962C8B-B14F-4D97-AF65-F5344CB8AC3E}">
        <p14:creationId xmlns:p14="http://schemas.microsoft.com/office/powerpoint/2010/main" val="31104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323528" y="1361484"/>
            <a:ext cx="8136482" cy="5104253"/>
          </a:xfrm>
          <a:prstGeom prst="rect">
            <a:avLst/>
          </a:prstGeom>
          <a:noFill/>
          <a:ln>
            <a:noFill/>
          </a:ln>
          <a:extLst>
            <a:ext uri="{FAA26D3D-D897-4be2-8F04-BA451C77F1D7}"/>
          </a:extLst>
        </p:spPr>
        <p:txBody>
          <a:bodyPr anchor="ctr">
            <a:normAutofit fontScale="9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defRPr/>
            </a:pPr>
            <a:r>
              <a:rPr lang="fr-FR" sz="1800" dirty="0">
                <a:solidFill>
                  <a:srgbClr val="176268"/>
                </a:solidFill>
                <a:latin typeface="Arial" panose="020B0604020202020204" pitchFamily="34" charset="0"/>
                <a:cs typeface="Arial" panose="020B0604020202020204" pitchFamily="34" charset="0"/>
              </a:rPr>
              <a:t>Concernant les PND soulignons la recommandation de l’ACPR (Q/R janvier 2016):</a:t>
            </a:r>
          </a:p>
          <a:p>
            <a:pPr algn="just">
              <a:defRPr/>
            </a:pPr>
            <a:r>
              <a:rPr lang="fr-FR" sz="1600" dirty="0">
                <a:solidFill>
                  <a:schemeClr val="tx2"/>
                </a:solidFill>
                <a:latin typeface="Arial" panose="020B0604020202020204" pitchFamily="34" charset="0"/>
                <a:cs typeface="Arial" panose="020B0604020202020204" pitchFamily="34" charset="0"/>
              </a:rPr>
              <a:t> </a:t>
            </a:r>
          </a:p>
          <a:p>
            <a:pPr marL="285750" indent="-285750" algn="just">
              <a:buFont typeface="Courier New" panose="02070309020205020404" pitchFamily="49" charset="0"/>
              <a:buChar char="o"/>
              <a:defRPr/>
            </a:pPr>
            <a:r>
              <a:rPr lang="fr-FR" sz="1600" dirty="0">
                <a:solidFill>
                  <a:schemeClr val="tx2"/>
                </a:solidFill>
                <a:latin typeface="Arial" panose="020B0604020202020204" pitchFamily="34" charset="0"/>
                <a:cs typeface="Arial" panose="020B0604020202020204" pitchFamily="34" charset="0"/>
              </a:rPr>
              <a:t>Indication sur l’enveloppe, pour l’ensemble des courriers, du nom et de l’adresse de l’assureur afin de maximiser les retours de NPAI / PND (désormais intitulés Reflex « </a:t>
            </a:r>
            <a:r>
              <a:rPr lang="fr-FR" sz="1600" i="1" dirty="0" err="1">
                <a:solidFill>
                  <a:schemeClr val="tx2"/>
                </a:solidFill>
                <a:latin typeface="Arial" panose="020B0604020202020204" pitchFamily="34" charset="0"/>
                <a:cs typeface="Arial" panose="020B0604020202020204" pitchFamily="34" charset="0"/>
              </a:rPr>
              <a:t>REstitution</a:t>
            </a:r>
            <a:r>
              <a:rPr lang="fr-FR" sz="1600" i="1" dirty="0">
                <a:solidFill>
                  <a:schemeClr val="tx2"/>
                </a:solidFill>
                <a:latin typeface="Arial" panose="020B0604020202020204" pitchFamily="34" charset="0"/>
                <a:cs typeface="Arial" panose="020B0604020202020204" pitchFamily="34" charset="0"/>
              </a:rPr>
              <a:t> de </a:t>
            </a:r>
            <a:r>
              <a:rPr lang="fr-FR" sz="1600" i="1" dirty="0" err="1">
                <a:solidFill>
                  <a:schemeClr val="tx2"/>
                </a:solidFill>
                <a:latin typeface="Arial" panose="020B0604020202020204" pitchFamily="34" charset="0"/>
                <a:cs typeface="Arial" panose="020B0604020202020204" pitchFamily="34" charset="0"/>
              </a:rPr>
              <a:t>l’inFormation</a:t>
            </a:r>
            <a:r>
              <a:rPr lang="fr-FR" sz="1600" i="1" dirty="0">
                <a:solidFill>
                  <a:schemeClr val="tx2"/>
                </a:solidFill>
                <a:latin typeface="Arial" panose="020B0604020202020204" pitchFamily="34" charset="0"/>
                <a:cs typeface="Arial" panose="020B0604020202020204" pitchFamily="34" charset="0"/>
              </a:rPr>
              <a:t> à </a:t>
            </a:r>
            <a:r>
              <a:rPr lang="fr-FR" sz="1600" i="1" dirty="0" err="1">
                <a:solidFill>
                  <a:schemeClr val="tx2"/>
                </a:solidFill>
                <a:latin typeface="Arial" panose="020B0604020202020204" pitchFamily="34" charset="0"/>
                <a:cs typeface="Arial" panose="020B0604020202020204" pitchFamily="34" charset="0"/>
              </a:rPr>
              <a:t>L’EXpéditeur</a:t>
            </a:r>
            <a:r>
              <a:rPr lang="fr-FR" sz="1600" dirty="0">
                <a:solidFill>
                  <a:schemeClr val="tx2"/>
                </a:solidFill>
                <a:latin typeface="Arial" panose="020B0604020202020204" pitchFamily="34" charset="0"/>
                <a:cs typeface="Arial" panose="020B0604020202020204" pitchFamily="34" charset="0"/>
              </a:rPr>
              <a:t> »).</a:t>
            </a:r>
          </a:p>
          <a:p>
            <a:pPr algn="just">
              <a:defRPr/>
            </a:pPr>
            <a:endParaRPr lang="fr-FR" sz="16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600" dirty="0">
                <a:solidFill>
                  <a:schemeClr val="tx2"/>
                </a:solidFill>
                <a:latin typeface="Arial" panose="020B0604020202020204" pitchFamily="34" charset="0"/>
                <a:cs typeface="Arial" panose="020B0604020202020204" pitchFamily="34" charset="0"/>
              </a:rPr>
              <a:t>Contrôle de la qualité des adresses lors des envois postaux, y compris chez le « routeur » (dans la convention passée avec ce prestataire), afin de respecter les conditions de La Poste (ex. respect des champs).</a:t>
            </a:r>
          </a:p>
          <a:p>
            <a:pPr algn="just">
              <a:defRPr/>
            </a:pPr>
            <a:endParaRPr lang="fr-FR" sz="16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600" dirty="0">
                <a:solidFill>
                  <a:schemeClr val="tx2"/>
                </a:solidFill>
                <a:latin typeface="Arial" panose="020B0604020202020204" pitchFamily="34" charset="0"/>
                <a:cs typeface="Arial" panose="020B0604020202020204" pitchFamily="34" charset="0"/>
              </a:rPr>
              <a:t>Vérification auprès de La Poste ou du routeur que toutes les conventions ont bien été passées pour s’assurer du retour effectif des courriers en NPAI lorsqu’ils ne parviennent pas à leurs destinataires.</a:t>
            </a:r>
          </a:p>
          <a:p>
            <a:pPr algn="just">
              <a:defRPr/>
            </a:pPr>
            <a:endParaRPr lang="fr-FR" sz="16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600" dirty="0">
                <a:solidFill>
                  <a:schemeClr val="tx2"/>
                </a:solidFill>
                <a:latin typeface="Arial" panose="020B0604020202020204" pitchFamily="34" charset="0"/>
                <a:cs typeface="Arial" panose="020B0604020202020204" pitchFamily="34" charset="0"/>
              </a:rPr>
              <a:t>Traitement des courriers revenant NPAI / PND (centralisation des retours, identification dans les applicatifs, mise à jour des adresses, etc.), notamment, le cas échéant, lorsqu’ils reviennent chez un prestataire « routeur ».</a:t>
            </a:r>
          </a:p>
          <a:p>
            <a:pPr algn="just">
              <a:defRPr/>
            </a:pPr>
            <a:endParaRPr lang="fr-FR" sz="16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600" dirty="0">
                <a:solidFill>
                  <a:schemeClr val="tx2"/>
                </a:solidFill>
                <a:latin typeface="Arial" panose="020B0604020202020204" pitchFamily="34" charset="0"/>
                <a:cs typeface="Arial" panose="020B0604020202020204" pitchFamily="34" charset="0"/>
              </a:rPr>
              <a:t>Traitement des cas / portefeuilles de clients « orphelins » (dont l’apporteur n’est plus en relation avec l’assureur).</a:t>
            </a:r>
          </a:p>
          <a:p>
            <a:pPr algn="just">
              <a:defRPr/>
            </a:pPr>
            <a:endParaRPr lang="fr-FR" sz="1600" dirty="0">
              <a:solidFill>
                <a:schemeClr val="tx2"/>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defRPr/>
            </a:pPr>
            <a:r>
              <a:rPr lang="fr-FR" sz="1600" dirty="0">
                <a:solidFill>
                  <a:schemeClr val="tx2"/>
                </a:solidFill>
                <a:latin typeface="Arial" panose="020B0604020202020204" pitchFamily="34" charset="0"/>
                <a:cs typeface="Arial" panose="020B0604020202020204" pitchFamily="34" charset="0"/>
              </a:rPr>
              <a:t>Mise en place ou amélioration des mises à jour automatiques et régulières des données / informations clients entre les bases assureur et apporteur.</a:t>
            </a:r>
          </a:p>
        </p:txBody>
      </p:sp>
      <p:grpSp>
        <p:nvGrpSpPr>
          <p:cNvPr id="6" name="Groupe 5">
            <a:extLst>
              <a:ext uri="{FF2B5EF4-FFF2-40B4-BE49-F238E27FC236}">
                <a16:creationId xmlns:a16="http://schemas.microsoft.com/office/drawing/2014/main" id="{DACCF67E-1748-4136-B6F0-3A3CB782DAF1}"/>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FA960F2C-4A0F-40A5-8569-F672A0F0409D}"/>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4396986D-D760-40EC-BDEE-439BC83D9CB9}"/>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1B66B5B0-8DF7-4632-BC0E-B2CED31F93BE}"/>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F81DE7F3-5550-4150-9529-8B77BC670918}"/>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96190A37-6DBA-41C2-9995-D5351560894F}"/>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2AF4AD0C-41C1-4076-8656-9778DF6E78D8}"/>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6" name="Espace réservé du contenu 66">
            <a:extLst>
              <a:ext uri="{FF2B5EF4-FFF2-40B4-BE49-F238E27FC236}">
                <a16:creationId xmlns:a16="http://schemas.microsoft.com/office/drawing/2014/main" id="{BB51C433-5A66-4A97-82F6-75439AD3BE96}"/>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7" name="Espace réservé du contenu 66">
            <a:extLst>
              <a:ext uri="{FF2B5EF4-FFF2-40B4-BE49-F238E27FC236}">
                <a16:creationId xmlns:a16="http://schemas.microsoft.com/office/drawing/2014/main" id="{D5DF9294-C81B-42B6-895F-4400D7701E2A}"/>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Impacts sur les procédures et les systèmes d’information</a:t>
            </a:r>
          </a:p>
        </p:txBody>
      </p:sp>
    </p:spTree>
    <p:extLst>
      <p:ext uri="{BB962C8B-B14F-4D97-AF65-F5344CB8AC3E}">
        <p14:creationId xmlns:p14="http://schemas.microsoft.com/office/powerpoint/2010/main" val="17165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E1E6C-C6EA-4730-9008-D787392B3B90}"/>
              </a:ext>
            </a:extLst>
          </p:cNvPr>
          <p:cNvSpPr/>
          <p:nvPr/>
        </p:nvSpPr>
        <p:spPr>
          <a:xfrm>
            <a:off x="468313" y="5589241"/>
            <a:ext cx="7920037" cy="792087"/>
          </a:xfrm>
          <a:prstGeom prst="rect">
            <a:avLst/>
          </a:prstGeom>
          <a:solidFill>
            <a:srgbClr val="1EB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5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468313" y="1700783"/>
            <a:ext cx="7920037" cy="4680545"/>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Les conventions doivent évoluer de façon à permettre à l’assureur :</a:t>
            </a:r>
          </a:p>
          <a:p>
            <a:pPr algn="just">
              <a:defRPr/>
            </a:pPr>
            <a:endParaRPr lang="fr-FR" sz="1800" dirty="0">
              <a:solidFill>
                <a:schemeClr val="tx2"/>
              </a:solidFill>
              <a:latin typeface="Arial" panose="020B0604020202020204" pitchFamily="34" charset="0"/>
              <a:ea typeface="ＭＳ Ｐゴシック" pitchFamily="34" charset="-128"/>
              <a:cs typeface="Arial" panose="020B0604020202020204" pitchFamily="34" charset="0"/>
            </a:endParaRPr>
          </a:p>
          <a:p>
            <a:pPr marL="285750" indent="-285750" algn="just">
              <a:buClr>
                <a:srgbClr val="057A7B"/>
              </a:buClr>
              <a:buFont typeface="Wingdings" panose="05000000000000000000" pitchFamily="2" charset="2"/>
              <a:buChar char="Ø"/>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De s’assurer périodiquement du respect des procédures et en particulier celles relatives à :</a:t>
            </a:r>
          </a:p>
          <a:p>
            <a:pPr lvl="1" algn="just">
              <a:buFontTx/>
              <a:buChar char="-"/>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 la rédaction des clauses</a:t>
            </a:r>
          </a:p>
          <a:p>
            <a:pPr lvl="1" algn="just">
              <a:buFontTx/>
              <a:buChar char="-"/>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 l’identification des décès</a:t>
            </a:r>
          </a:p>
          <a:p>
            <a:pPr lvl="1" algn="just">
              <a:buFontTx/>
              <a:buChar char="-"/>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 la recherche de bénéficiaires</a:t>
            </a:r>
          </a:p>
          <a:p>
            <a:pPr algn="just">
              <a:defRPr/>
            </a:pPr>
            <a:endParaRPr lang="fr-FR" sz="1800" dirty="0">
              <a:solidFill>
                <a:schemeClr val="tx2"/>
              </a:solidFill>
              <a:latin typeface="Arial" panose="020B0604020202020204" pitchFamily="34" charset="0"/>
              <a:ea typeface="ＭＳ Ｐゴシック" pitchFamily="34" charset="-128"/>
              <a:cs typeface="Arial" panose="020B0604020202020204" pitchFamily="34" charset="0"/>
            </a:endParaRPr>
          </a:p>
          <a:p>
            <a:pPr marL="285750" indent="-285750" algn="just">
              <a:buClr>
                <a:srgbClr val="057A7B"/>
              </a:buClr>
              <a:buFont typeface="Wingdings" panose="05000000000000000000" pitchFamily="2" charset="2"/>
              <a:buChar char="Ø"/>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De répondre aux demandes des éventuelles bénéficiaires dans les délais (section 4, AGIRA 1)</a:t>
            </a:r>
          </a:p>
          <a:p>
            <a:pPr algn="just">
              <a:defRPr/>
            </a:pPr>
            <a:endParaRPr lang="fr-FR" sz="1800" dirty="0">
              <a:solidFill>
                <a:schemeClr val="tx2"/>
              </a:solidFill>
              <a:latin typeface="Arial" panose="020B0604020202020204" pitchFamily="34" charset="0"/>
              <a:ea typeface="ＭＳ Ｐゴシック" pitchFamily="34" charset="-128"/>
              <a:cs typeface="Arial" panose="020B0604020202020204" pitchFamily="34" charset="0"/>
            </a:endParaRPr>
          </a:p>
          <a:p>
            <a:pPr marL="285750" indent="-285750" algn="just">
              <a:buClr>
                <a:srgbClr val="057A7B"/>
              </a:buClr>
              <a:buFont typeface="Wingdings" panose="05000000000000000000" pitchFamily="2" charset="2"/>
              <a:buChar char="Ø"/>
              <a:defRPr/>
            </a:pPr>
            <a:r>
              <a:rPr lang="fr-FR" sz="1800" dirty="0">
                <a:solidFill>
                  <a:schemeClr val="tx2"/>
                </a:solidFill>
                <a:latin typeface="Arial" panose="020B0604020202020204" pitchFamily="34" charset="0"/>
                <a:ea typeface="ＭＳ Ｐゴシック" pitchFamily="34" charset="-128"/>
                <a:cs typeface="Arial" panose="020B0604020202020204" pitchFamily="34" charset="0"/>
              </a:rPr>
              <a:t>De disposer des éléments permettant d’effectuer les interrogations annuelles au RNIPP (section 5)</a:t>
            </a:r>
          </a:p>
          <a:p>
            <a:pPr algn="just">
              <a:defRPr/>
            </a:pPr>
            <a:endParaRPr lang="fr-FR" sz="1800" dirty="0">
              <a:solidFill>
                <a:schemeClr val="tx2"/>
              </a:solidFill>
              <a:latin typeface="Arial" panose="020B0604020202020204" pitchFamily="34" charset="0"/>
              <a:ea typeface="ＭＳ Ｐゴシック" pitchFamily="34" charset="-128"/>
              <a:cs typeface="Arial" panose="020B0604020202020204" pitchFamily="34" charset="0"/>
            </a:endParaRPr>
          </a:p>
          <a:p>
            <a:pPr algn="just">
              <a:defRPr/>
            </a:pPr>
            <a:r>
              <a:rPr lang="fr-FR" sz="1800" dirty="0">
                <a:solidFill>
                  <a:schemeClr val="bg1"/>
                </a:solidFill>
                <a:latin typeface="Arial" panose="020B0604020202020204" pitchFamily="34" charset="0"/>
                <a:ea typeface="ＭＳ Ｐゴシック" pitchFamily="34" charset="-128"/>
                <a:cs typeface="Arial" panose="020B0604020202020204" pitchFamily="34" charset="0"/>
              </a:rPr>
              <a:t>A moins que ces deux dernières puissent être également externalisées et dans ce cas auditées par l’assureur.</a:t>
            </a:r>
          </a:p>
        </p:txBody>
      </p:sp>
      <p:grpSp>
        <p:nvGrpSpPr>
          <p:cNvPr id="6" name="Groupe 5">
            <a:extLst>
              <a:ext uri="{FF2B5EF4-FFF2-40B4-BE49-F238E27FC236}">
                <a16:creationId xmlns:a16="http://schemas.microsoft.com/office/drawing/2014/main" id="{84BB0231-6144-4240-ADAB-662DBA9BE12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13A3E2FF-0C52-469F-A81B-E33BCC0FAF00}"/>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172B77F2-E18C-43DB-8E73-E95655C3E5E6}"/>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2167C711-5BA4-4932-A672-A3383FBCF43E}"/>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F91075C5-493F-4D06-8D53-D5998C94216B}"/>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CC24DBD0-2183-42C6-BFF0-B503354820C6}"/>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F4EA50C2-3871-493F-BF5F-6225858966B1}"/>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Espace réservé du contenu 66">
            <a:extLst>
              <a:ext uri="{FF2B5EF4-FFF2-40B4-BE49-F238E27FC236}">
                <a16:creationId xmlns:a16="http://schemas.microsoft.com/office/drawing/2014/main" id="{D43A0877-C9C3-4EBF-B90B-82B2AF850507}"/>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18" name="Espace réservé du contenu 66">
            <a:extLst>
              <a:ext uri="{FF2B5EF4-FFF2-40B4-BE49-F238E27FC236}">
                <a16:creationId xmlns:a16="http://schemas.microsoft.com/office/drawing/2014/main" id="{E29EAA96-03D7-4DE0-BBA4-52892581E626}"/>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3. Impacts de la délégation de gestion</a:t>
            </a:r>
          </a:p>
        </p:txBody>
      </p:sp>
      <p:sp>
        <p:nvSpPr>
          <p:cNvPr id="15" name="ZoneTexte 14">
            <a:extLst>
              <a:ext uri="{FF2B5EF4-FFF2-40B4-BE49-F238E27FC236}">
                <a16:creationId xmlns:a16="http://schemas.microsoft.com/office/drawing/2014/main" id="{4AD77D48-6564-496F-9BCD-1E99318CA381}"/>
              </a:ext>
            </a:extLst>
          </p:cNvPr>
          <p:cNvSpPr txBox="1"/>
          <p:nvPr/>
        </p:nvSpPr>
        <p:spPr>
          <a:xfrm>
            <a:off x="227114" y="982436"/>
            <a:ext cx="4947472" cy="738664"/>
          </a:xfrm>
          <a:prstGeom prst="rect">
            <a:avLst/>
          </a:prstGeom>
          <a:noFill/>
        </p:spPr>
        <p:txBody>
          <a:bodyPr wrap="square" rtlCol="0">
            <a:spAutoFit/>
          </a:bodyPr>
          <a:lstStyle/>
          <a:p>
            <a:pPr>
              <a:defRPr/>
            </a:pPr>
            <a:r>
              <a:rPr lang="fr-FR" sz="2100" b="1" dirty="0">
                <a:solidFill>
                  <a:srgbClr val="176268"/>
                </a:solidFill>
              </a:rPr>
              <a:t>Importance du </a:t>
            </a:r>
            <a:r>
              <a:rPr lang="fr-FR" sz="2100" b="1" dirty="0" err="1">
                <a:solidFill>
                  <a:srgbClr val="176268"/>
                </a:solidFill>
              </a:rPr>
              <a:t>reporting</a:t>
            </a:r>
            <a:r>
              <a:rPr lang="fr-FR" sz="2100" b="1" dirty="0">
                <a:solidFill>
                  <a:srgbClr val="176268"/>
                </a:solidFill>
              </a:rPr>
              <a:t> dans le cadre de la délégation de gestion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3"/>
          <a:srcRect r="371"/>
          <a:stretch/>
        </p:blipFill>
        <p:spPr>
          <a:xfrm>
            <a:off x="435546" y="4192904"/>
            <a:ext cx="8412426" cy="1592718"/>
          </a:xfrm>
          <a:prstGeom prst="rect">
            <a:avLst/>
          </a:prstGeom>
          <a:ln>
            <a:solidFill>
              <a:schemeClr val="tx2"/>
            </a:solidFill>
          </a:ln>
        </p:spPr>
      </p:pic>
      <p:sp>
        <p:nvSpPr>
          <p:cNvPr id="4915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49155"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pic>
        <p:nvPicPr>
          <p:cNvPr id="3" name="Image 2"/>
          <p:cNvPicPr>
            <a:picLocks noChangeAspect="1"/>
          </p:cNvPicPr>
          <p:nvPr/>
        </p:nvPicPr>
        <p:blipFill>
          <a:blip r:embed="rId4">
            <a:duotone>
              <a:prstClr val="black"/>
              <a:srgbClr val="1EBCB4">
                <a:tint val="45000"/>
                <a:satMod val="400000"/>
              </a:srgbClr>
            </a:duotone>
          </a:blip>
          <a:stretch>
            <a:fillRect/>
          </a:stretch>
        </p:blipFill>
        <p:spPr>
          <a:xfrm>
            <a:off x="419522" y="2241463"/>
            <a:ext cx="8443692" cy="746825"/>
          </a:xfrm>
          <a:prstGeom prst="rect">
            <a:avLst/>
          </a:prstGeom>
          <a:ln>
            <a:solidFill>
              <a:schemeClr val="tx2"/>
            </a:solidFill>
          </a:ln>
        </p:spPr>
      </p:pic>
      <p:pic>
        <p:nvPicPr>
          <p:cNvPr id="4" name="Image 3"/>
          <p:cNvPicPr>
            <a:picLocks noChangeAspect="1"/>
          </p:cNvPicPr>
          <p:nvPr/>
        </p:nvPicPr>
        <p:blipFill>
          <a:blip r:embed="rId5"/>
          <a:stretch>
            <a:fillRect/>
          </a:stretch>
        </p:blipFill>
        <p:spPr>
          <a:xfrm>
            <a:off x="419522" y="3701774"/>
            <a:ext cx="8428450" cy="487722"/>
          </a:xfrm>
          <a:prstGeom prst="rect">
            <a:avLst/>
          </a:prstGeom>
          <a:ln>
            <a:solidFill>
              <a:schemeClr val="accent1"/>
            </a:solidFill>
          </a:ln>
        </p:spPr>
      </p:pic>
      <p:pic>
        <p:nvPicPr>
          <p:cNvPr id="6" name="Image 5"/>
          <p:cNvPicPr>
            <a:picLocks noChangeAspect="1"/>
          </p:cNvPicPr>
          <p:nvPr/>
        </p:nvPicPr>
        <p:blipFill>
          <a:blip r:embed="rId6">
            <a:duotone>
              <a:prstClr val="black"/>
              <a:schemeClr val="accent3">
                <a:lumMod val="40000"/>
                <a:lumOff val="60000"/>
                <a:tint val="45000"/>
                <a:satMod val="400000"/>
              </a:schemeClr>
            </a:duotone>
          </a:blip>
          <a:stretch>
            <a:fillRect/>
          </a:stretch>
        </p:blipFill>
        <p:spPr>
          <a:xfrm>
            <a:off x="419522" y="3039813"/>
            <a:ext cx="8428450" cy="617273"/>
          </a:xfrm>
          <a:prstGeom prst="rect">
            <a:avLst/>
          </a:prstGeom>
          <a:ln>
            <a:solidFill>
              <a:schemeClr val="tx2"/>
            </a:solidFill>
          </a:ln>
        </p:spPr>
      </p:pic>
      <p:grpSp>
        <p:nvGrpSpPr>
          <p:cNvPr id="10" name="Groupe 9">
            <a:extLst>
              <a:ext uri="{FF2B5EF4-FFF2-40B4-BE49-F238E27FC236}">
                <a16:creationId xmlns:a16="http://schemas.microsoft.com/office/drawing/2014/main" id="{6DEA2F3F-CFB4-4076-BBA6-E971CB96E750}"/>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6C63EA75-2248-45FC-AD0F-7E4D1DD0DEDF}"/>
                </a:ext>
              </a:extLst>
            </p:cNvPr>
            <p:cNvGrpSpPr/>
            <p:nvPr/>
          </p:nvGrpSpPr>
          <p:grpSpPr>
            <a:xfrm>
              <a:off x="4198847" y="977300"/>
              <a:ext cx="3613983" cy="487232"/>
              <a:chOff x="4181163" y="436473"/>
              <a:chExt cx="3613983" cy="487232"/>
            </a:xfrm>
            <a:grpFill/>
          </p:grpSpPr>
          <p:sp>
            <p:nvSpPr>
              <p:cNvPr id="16" name="Rectangle 15">
                <a:extLst>
                  <a:ext uri="{FF2B5EF4-FFF2-40B4-BE49-F238E27FC236}">
                    <a16:creationId xmlns:a16="http://schemas.microsoft.com/office/drawing/2014/main" id="{6D11B07E-5815-4B2C-9D59-CB204F39C9B7}"/>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rapèze 16">
                <a:extLst>
                  <a:ext uri="{FF2B5EF4-FFF2-40B4-BE49-F238E27FC236}">
                    <a16:creationId xmlns:a16="http://schemas.microsoft.com/office/drawing/2014/main" id="{9C62380C-0F63-4DD9-8836-861BE15BD956}"/>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3" name="Groupe 12">
              <a:extLst>
                <a:ext uri="{FF2B5EF4-FFF2-40B4-BE49-F238E27FC236}">
                  <a16:creationId xmlns:a16="http://schemas.microsoft.com/office/drawing/2014/main" id="{880A373C-AEDB-41EC-BC94-E842A9C6143F}"/>
                </a:ext>
              </a:extLst>
            </p:cNvPr>
            <p:cNvGrpSpPr/>
            <p:nvPr/>
          </p:nvGrpSpPr>
          <p:grpSpPr>
            <a:xfrm>
              <a:off x="4036988" y="458401"/>
              <a:ext cx="3775842" cy="439004"/>
              <a:chOff x="4276371" y="869758"/>
              <a:chExt cx="3775842" cy="439004"/>
            </a:xfrm>
            <a:grpFill/>
          </p:grpSpPr>
          <p:sp>
            <p:nvSpPr>
              <p:cNvPr id="14" name="Rectangle 13">
                <a:extLst>
                  <a:ext uri="{FF2B5EF4-FFF2-40B4-BE49-F238E27FC236}">
                    <a16:creationId xmlns:a16="http://schemas.microsoft.com/office/drawing/2014/main" id="{F1FB138E-D533-4D97-A86B-5FA3F0BD409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rapèze 14">
                <a:extLst>
                  <a:ext uri="{FF2B5EF4-FFF2-40B4-BE49-F238E27FC236}">
                    <a16:creationId xmlns:a16="http://schemas.microsoft.com/office/drawing/2014/main" id="{073602CC-869D-406F-8D51-A2B0AEC1C3FA}"/>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83FE1C1F-73F9-481A-BFE1-AAD579D5751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1" name="Espace réservé du contenu 66">
            <a:extLst>
              <a:ext uri="{FF2B5EF4-FFF2-40B4-BE49-F238E27FC236}">
                <a16:creationId xmlns:a16="http://schemas.microsoft.com/office/drawing/2014/main" id="{640B871F-B6F2-40A2-92CB-6A5DC39E631C}"/>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3. Impacts de la délégation de gestion</a:t>
            </a:r>
          </a:p>
        </p:txBody>
      </p:sp>
      <p:sp>
        <p:nvSpPr>
          <p:cNvPr id="22" name="Titre 1">
            <a:extLst>
              <a:ext uri="{FF2B5EF4-FFF2-40B4-BE49-F238E27FC236}">
                <a16:creationId xmlns:a16="http://schemas.microsoft.com/office/drawing/2014/main" id="{2AC741F1-A7C0-4713-B49D-3CDE1ECC7027}"/>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ea typeface="ＭＳ Ｐゴシック" pitchFamily="34" charset="-128"/>
                <a:cs typeface="Arial" panose="020B0604020202020204" pitchFamily="34" charset="0"/>
              </a:rPr>
              <a:t>Projet d’harmonisation </a:t>
            </a:r>
            <a:r>
              <a:rPr lang="fr-FR" sz="2000" b="1" dirty="0" err="1">
                <a:solidFill>
                  <a:srgbClr val="176268"/>
                </a:solidFill>
                <a:latin typeface="Arial" panose="020B0604020202020204" pitchFamily="34" charset="0"/>
                <a:ea typeface="ＭＳ Ｐゴシック" pitchFamily="34" charset="-128"/>
                <a:cs typeface="Arial" panose="020B0604020202020204" pitchFamily="34" charset="0"/>
              </a:rPr>
              <a:t>reporting</a:t>
            </a:r>
            <a:r>
              <a:rPr lang="fr-FR" sz="2000" b="1" dirty="0">
                <a:solidFill>
                  <a:srgbClr val="176268"/>
                </a:solidFill>
                <a:latin typeface="Arial" panose="020B0604020202020204" pitchFamily="34" charset="0"/>
                <a:ea typeface="ＭＳ Ｐゴシック" pitchFamily="34" charset="-128"/>
                <a:cs typeface="Arial" panose="020B0604020202020204" pitchFamily="34" charset="0"/>
              </a:rPr>
              <a:t> en délégation :</a:t>
            </a:r>
            <a:endParaRPr lang="fr-FR" sz="2000" b="1" dirty="0">
              <a:solidFill>
                <a:srgbClr val="17626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51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49155"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pic>
        <p:nvPicPr>
          <p:cNvPr id="3" name="Image 2"/>
          <p:cNvPicPr>
            <a:picLocks noChangeAspect="1"/>
          </p:cNvPicPr>
          <p:nvPr/>
        </p:nvPicPr>
        <p:blipFill>
          <a:blip r:embed="rId3">
            <a:duotone>
              <a:prstClr val="black"/>
              <a:srgbClr val="1EBCB4">
                <a:tint val="45000"/>
                <a:satMod val="400000"/>
              </a:srgbClr>
            </a:duotone>
          </a:blip>
          <a:stretch>
            <a:fillRect/>
          </a:stretch>
        </p:blipFill>
        <p:spPr>
          <a:xfrm>
            <a:off x="395536" y="2245992"/>
            <a:ext cx="8443692" cy="746825"/>
          </a:xfrm>
          <a:prstGeom prst="rect">
            <a:avLst/>
          </a:prstGeom>
          <a:ln>
            <a:solidFill>
              <a:schemeClr val="tx2"/>
            </a:solidFill>
          </a:ln>
        </p:spPr>
      </p:pic>
      <p:pic>
        <p:nvPicPr>
          <p:cNvPr id="2" name="Image 1"/>
          <p:cNvPicPr>
            <a:picLocks noChangeAspect="1"/>
          </p:cNvPicPr>
          <p:nvPr/>
        </p:nvPicPr>
        <p:blipFill>
          <a:blip r:embed="rId4">
            <a:duotone>
              <a:prstClr val="black"/>
              <a:srgbClr val="888FB2">
                <a:tint val="45000"/>
                <a:satMod val="400000"/>
              </a:srgbClr>
            </a:duotone>
          </a:blip>
          <a:stretch>
            <a:fillRect/>
          </a:stretch>
        </p:blipFill>
        <p:spPr>
          <a:xfrm>
            <a:off x="395536" y="3052166"/>
            <a:ext cx="8443692" cy="304826"/>
          </a:xfrm>
          <a:prstGeom prst="rect">
            <a:avLst/>
          </a:prstGeom>
          <a:ln>
            <a:solidFill>
              <a:schemeClr val="accent1"/>
            </a:solidFill>
          </a:ln>
        </p:spPr>
      </p:pic>
      <p:pic>
        <p:nvPicPr>
          <p:cNvPr id="7" name="Image 6"/>
          <p:cNvPicPr>
            <a:picLocks noChangeAspect="1"/>
          </p:cNvPicPr>
          <p:nvPr/>
        </p:nvPicPr>
        <p:blipFill>
          <a:blip r:embed="rId5">
            <a:duotone>
              <a:prstClr val="black"/>
              <a:srgbClr val="888FB2">
                <a:tint val="45000"/>
                <a:satMod val="400000"/>
              </a:srgbClr>
            </a:duotone>
          </a:blip>
          <a:stretch>
            <a:fillRect/>
          </a:stretch>
        </p:blipFill>
        <p:spPr>
          <a:xfrm>
            <a:off x="395536" y="3363651"/>
            <a:ext cx="8455123" cy="137358"/>
          </a:xfrm>
          <a:prstGeom prst="rect">
            <a:avLst/>
          </a:prstGeom>
        </p:spPr>
      </p:pic>
      <p:pic>
        <p:nvPicPr>
          <p:cNvPr id="8" name="Image 7"/>
          <p:cNvPicPr>
            <a:picLocks noChangeAspect="1"/>
          </p:cNvPicPr>
          <p:nvPr/>
        </p:nvPicPr>
        <p:blipFill>
          <a:blip r:embed="rId6"/>
          <a:stretch>
            <a:fillRect/>
          </a:stretch>
        </p:blipFill>
        <p:spPr>
          <a:xfrm>
            <a:off x="404568" y="3543415"/>
            <a:ext cx="8420830" cy="2149026"/>
          </a:xfrm>
          <a:prstGeom prst="rect">
            <a:avLst/>
          </a:prstGeom>
          <a:ln>
            <a:solidFill>
              <a:schemeClr val="tx2"/>
            </a:solidFill>
          </a:ln>
        </p:spPr>
      </p:pic>
      <p:grpSp>
        <p:nvGrpSpPr>
          <p:cNvPr id="10" name="Groupe 9">
            <a:extLst>
              <a:ext uri="{FF2B5EF4-FFF2-40B4-BE49-F238E27FC236}">
                <a16:creationId xmlns:a16="http://schemas.microsoft.com/office/drawing/2014/main" id="{0D633D9D-06B3-4B0A-8354-A0F2338D5934}"/>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7577B9D0-E43C-4181-85E3-3FED73AE39EC}"/>
                </a:ext>
              </a:extLst>
            </p:cNvPr>
            <p:cNvGrpSpPr/>
            <p:nvPr/>
          </p:nvGrpSpPr>
          <p:grpSpPr>
            <a:xfrm>
              <a:off x="4198847" y="977300"/>
              <a:ext cx="3613983" cy="487232"/>
              <a:chOff x="4181163" y="436473"/>
              <a:chExt cx="3613983" cy="487232"/>
            </a:xfrm>
            <a:grpFill/>
          </p:grpSpPr>
          <p:sp>
            <p:nvSpPr>
              <p:cNvPr id="16" name="Rectangle 15">
                <a:extLst>
                  <a:ext uri="{FF2B5EF4-FFF2-40B4-BE49-F238E27FC236}">
                    <a16:creationId xmlns:a16="http://schemas.microsoft.com/office/drawing/2014/main" id="{299FC38E-E715-4B34-B7F1-2B4E7691E6E0}"/>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7" name="Trapèze 16">
                <a:extLst>
                  <a:ext uri="{FF2B5EF4-FFF2-40B4-BE49-F238E27FC236}">
                    <a16:creationId xmlns:a16="http://schemas.microsoft.com/office/drawing/2014/main" id="{A8A031B4-E58C-4680-9E46-84FBC2F42EDD}"/>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3" name="Groupe 12">
              <a:extLst>
                <a:ext uri="{FF2B5EF4-FFF2-40B4-BE49-F238E27FC236}">
                  <a16:creationId xmlns:a16="http://schemas.microsoft.com/office/drawing/2014/main" id="{13B8C7E9-35C1-41B1-9650-E1079B77BF51}"/>
                </a:ext>
              </a:extLst>
            </p:cNvPr>
            <p:cNvGrpSpPr/>
            <p:nvPr/>
          </p:nvGrpSpPr>
          <p:grpSpPr>
            <a:xfrm>
              <a:off x="4036988" y="458401"/>
              <a:ext cx="3775842" cy="439004"/>
              <a:chOff x="4276371" y="869758"/>
              <a:chExt cx="3775842" cy="439004"/>
            </a:xfrm>
            <a:grpFill/>
          </p:grpSpPr>
          <p:sp>
            <p:nvSpPr>
              <p:cNvPr id="14" name="Rectangle 13">
                <a:extLst>
                  <a:ext uri="{FF2B5EF4-FFF2-40B4-BE49-F238E27FC236}">
                    <a16:creationId xmlns:a16="http://schemas.microsoft.com/office/drawing/2014/main" id="{B7B73C93-98C9-4434-868A-16513D5147C0}"/>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rapèze 14">
                <a:extLst>
                  <a:ext uri="{FF2B5EF4-FFF2-40B4-BE49-F238E27FC236}">
                    <a16:creationId xmlns:a16="http://schemas.microsoft.com/office/drawing/2014/main" id="{4097E9B3-37A2-4B9F-AC63-1E865FE93BC0}"/>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1" name="Espace réservé du contenu 66">
            <a:extLst>
              <a:ext uri="{FF2B5EF4-FFF2-40B4-BE49-F238E27FC236}">
                <a16:creationId xmlns:a16="http://schemas.microsoft.com/office/drawing/2014/main" id="{9E61776F-6EEA-4B36-A99F-7576F332D9D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IV. Organisation du suivi des contrats</a:t>
            </a:r>
          </a:p>
        </p:txBody>
      </p:sp>
      <p:sp>
        <p:nvSpPr>
          <p:cNvPr id="22" name="Espace réservé du contenu 66">
            <a:extLst>
              <a:ext uri="{FF2B5EF4-FFF2-40B4-BE49-F238E27FC236}">
                <a16:creationId xmlns:a16="http://schemas.microsoft.com/office/drawing/2014/main" id="{EDEA41B4-6C4B-4200-A14D-80D9CF00AA3B}"/>
              </a:ext>
            </a:extLst>
          </p:cNvPr>
          <p:cNvSpPr txBox="1">
            <a:spLocks/>
          </p:cNvSpPr>
          <p:nvPr/>
        </p:nvSpPr>
        <p:spPr bwMode="auto">
          <a:xfrm>
            <a:off x="5671566" y="1123688"/>
            <a:ext cx="3383657" cy="23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3. Impacts de la délégation de gestion</a:t>
            </a:r>
          </a:p>
        </p:txBody>
      </p:sp>
    </p:spTree>
    <p:extLst>
      <p:ext uri="{BB962C8B-B14F-4D97-AF65-F5344CB8AC3E}">
        <p14:creationId xmlns:p14="http://schemas.microsoft.com/office/powerpoint/2010/main" val="41810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3" descr="A picture containing cake&#10;&#10;Description generated with high confidence">
            <a:extLst>
              <a:ext uri="{FF2B5EF4-FFF2-40B4-BE49-F238E27FC236}">
                <a16:creationId xmlns:a16="http://schemas.microsoft.com/office/drawing/2014/main" id="{BB03CD24-A00F-4A0F-9FDD-F89E42892C38}"/>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l="17552" r="17552" b="2963"/>
          <a:stretch/>
        </p:blipFill>
        <p:spPr>
          <a:xfrm>
            <a:off x="5041900" y="0"/>
            <a:ext cx="4102100" cy="6664960"/>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marL="0" marR="0" lvl="0" indent="0" algn="l" defTabSz="171445" rtl="0" eaLnBrk="1" fontAlgn="base" latinLnBrk="0" hangingPunct="1">
                <a:lnSpc>
                  <a:spcPct val="100000"/>
                </a:lnSpc>
                <a:spcBef>
                  <a:spcPct val="0"/>
                </a:spcBef>
                <a:spcAft>
                  <a:spcPct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125"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4" name="TextBox 14">
            <a:extLst>
              <a:ext uri="{FF2B5EF4-FFF2-40B4-BE49-F238E27FC236}">
                <a16:creationId xmlns:a16="http://schemas.microsoft.com/office/drawing/2014/main" id="{D0F6CC99-D497-4C97-B39D-6B140FF7D401}"/>
              </a:ext>
            </a:extLst>
          </p:cNvPr>
          <p:cNvSpPr txBox="1"/>
          <p:nvPr/>
        </p:nvSpPr>
        <p:spPr>
          <a:xfrm>
            <a:off x="22397" y="2132856"/>
            <a:ext cx="4357886" cy="1938992"/>
          </a:xfrm>
          <a:prstGeom prst="rect">
            <a:avLst/>
          </a:prstGeom>
          <a:noFill/>
        </p:spPr>
        <p:txBody>
          <a:bodyPr wrap="square" rtlCol="0">
            <a:spAutoFit/>
          </a:bodyPr>
          <a:lstStyle/>
          <a:p>
            <a:pPr lvl="0" algn="ctr">
              <a:defRPr/>
            </a:pPr>
            <a:r>
              <a:rPr lang="fr-FR" sz="4000" b="1" dirty="0">
                <a:solidFill>
                  <a:srgbClr val="009999"/>
                </a:solidFill>
                <a:latin typeface="Arial" panose="020B0604020202020204" pitchFamily="34" charset="0"/>
                <a:ea typeface="Montserrat Semi" charset="0"/>
                <a:cs typeface="Arial" panose="020B0604020202020204" pitchFamily="34" charset="0"/>
              </a:rPr>
              <a:t>V. Exemples de clauses et impacts</a:t>
            </a:r>
          </a:p>
        </p:txBody>
      </p:sp>
    </p:spTree>
    <p:extLst>
      <p:ext uri="{BB962C8B-B14F-4D97-AF65-F5344CB8AC3E}">
        <p14:creationId xmlns:p14="http://schemas.microsoft.com/office/powerpoint/2010/main" val="19015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0-#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50" fill="hold"/>
                                        <p:tgtEl>
                                          <p:spTgt spid="16"/>
                                        </p:tgtEl>
                                        <p:attrNameLst>
                                          <p:attrName>ppt_x</p:attrName>
                                        </p:attrNameLst>
                                      </p:cBhvr>
                                      <p:tavLst>
                                        <p:tav tm="0">
                                          <p:val>
                                            <p:strVal val="0-#ppt_w/2"/>
                                          </p:val>
                                        </p:tav>
                                        <p:tav tm="100000">
                                          <p:val>
                                            <p:strVal val="#ppt_x"/>
                                          </p:val>
                                        </p:tav>
                                      </p:tavLst>
                                    </p:anim>
                                    <p:anim calcmode="lin" valueType="num">
                                      <p:cBhvr additive="base">
                                        <p:cTn id="12" dur="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pic>
        <p:nvPicPr>
          <p:cNvPr id="26630" name="Picture 7"/>
          <p:cNvPicPr>
            <a:picLocks noChangeAspect="1" noChangeArrowheads="1"/>
          </p:cNvPicPr>
          <p:nvPr/>
        </p:nvPicPr>
        <p:blipFill>
          <a:blip r:embed="rId3" cstate="print"/>
          <a:srcRect/>
          <a:stretch>
            <a:fillRect/>
          </a:stretch>
        </p:blipFill>
        <p:spPr bwMode="auto">
          <a:xfrm>
            <a:off x="710675" y="2060848"/>
            <a:ext cx="7669889" cy="4248472"/>
          </a:xfrm>
          <a:prstGeom prst="rect">
            <a:avLst/>
          </a:prstGeom>
          <a:noFill/>
          <a:ln w="9525">
            <a:noFill/>
            <a:miter lim="800000"/>
            <a:headEnd/>
            <a:tailEnd/>
          </a:ln>
        </p:spPr>
      </p:pic>
      <p:sp>
        <p:nvSpPr>
          <p:cNvPr id="7" name="Rectangle 6"/>
          <p:cNvSpPr/>
          <p:nvPr/>
        </p:nvSpPr>
        <p:spPr>
          <a:xfrm>
            <a:off x="638667" y="1988840"/>
            <a:ext cx="7776864" cy="4392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923928" y="4869160"/>
            <a:ext cx="122413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Espace réservé du contenu 66">
            <a:extLst>
              <a:ext uri="{FF2B5EF4-FFF2-40B4-BE49-F238E27FC236}">
                <a16:creationId xmlns:a16="http://schemas.microsoft.com/office/drawing/2014/main" id="{BAA7433A-B0EC-4C07-8354-0C6C2AE309A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pic>
        <p:nvPicPr>
          <p:cNvPr id="3" name="Image 2" descr="Une image contenant capture d’écran&#10;&#10;Description générée automatiquement">
            <a:extLst>
              <a:ext uri="{FF2B5EF4-FFF2-40B4-BE49-F238E27FC236}">
                <a16:creationId xmlns:a16="http://schemas.microsoft.com/office/drawing/2014/main" id="{3F0ED951-0465-48F2-98EF-868C3BCF6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7" y="2564904"/>
            <a:ext cx="8974088" cy="2682520"/>
          </a:xfrm>
          <a:prstGeom prst="rect">
            <a:avLst/>
          </a:prstGeom>
        </p:spPr>
      </p:pic>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extLst>
      <p:ext uri="{BB962C8B-B14F-4D97-AF65-F5344CB8AC3E}">
        <p14:creationId xmlns:p14="http://schemas.microsoft.com/office/powerpoint/2010/main" val="109766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27654" name="Rectangle 8"/>
          <p:cNvSpPr>
            <a:spLocks noChangeArrowheads="1"/>
          </p:cNvSpPr>
          <p:nvPr/>
        </p:nvSpPr>
        <p:spPr bwMode="auto">
          <a:xfrm>
            <a:off x="468313" y="2276475"/>
            <a:ext cx="8045450" cy="3758978"/>
          </a:xfrm>
          <a:prstGeom prst="rect">
            <a:avLst/>
          </a:prstGeom>
          <a:noFill/>
          <a:ln w="9525">
            <a:noFill/>
            <a:miter lim="800000"/>
            <a:headEnd/>
            <a:tailEnd/>
          </a:ln>
        </p:spPr>
        <p:txBody>
          <a:bodyPr>
            <a:spAutoFit/>
          </a:bodyPr>
          <a:lstStyle/>
          <a:p>
            <a:pPr algn="just"/>
            <a:r>
              <a:rPr lang="fr-FR" dirty="0">
                <a:solidFill>
                  <a:schemeClr val="accent1"/>
                </a:solidFill>
              </a:rPr>
              <a:t>Si la clause de désignation type à lire ci-dessous vous convient, il est inutile de remplir ce document :</a:t>
            </a:r>
          </a:p>
          <a:p>
            <a:endParaRPr lang="fr-FR" dirty="0">
              <a:solidFill>
                <a:schemeClr val="accent1"/>
              </a:solidFill>
            </a:endParaRPr>
          </a:p>
          <a:p>
            <a:pPr>
              <a:lnSpc>
                <a:spcPct val="150000"/>
              </a:lnSpc>
            </a:pPr>
            <a:r>
              <a:rPr lang="fr-FR" dirty="0">
                <a:solidFill>
                  <a:schemeClr val="accent1"/>
                </a:solidFill>
              </a:rPr>
              <a:t>En cas de décès du participant, le capital est versé :</a:t>
            </a:r>
          </a:p>
          <a:p>
            <a:endParaRPr lang="fr-FR" sz="700" dirty="0">
              <a:solidFill>
                <a:schemeClr val="accent1"/>
              </a:solidFill>
            </a:endParaRPr>
          </a:p>
          <a:p>
            <a:pPr marL="285750" indent="-285750" algn="just">
              <a:lnSpc>
                <a:spcPct val="110000"/>
              </a:lnSpc>
              <a:buClr>
                <a:srgbClr val="038585"/>
              </a:buClr>
              <a:buFont typeface="Wingdings" panose="05000000000000000000" pitchFamily="2" charset="2"/>
              <a:buChar char="Ø"/>
            </a:pPr>
            <a:r>
              <a:rPr lang="fr-FR" dirty="0">
                <a:solidFill>
                  <a:schemeClr val="accent1"/>
                </a:solidFill>
              </a:rPr>
              <a:t>en priorité au conjoint du participant ou à son pacsé ;</a:t>
            </a:r>
          </a:p>
          <a:p>
            <a:pPr marL="171450" indent="-171450" algn="just">
              <a:lnSpc>
                <a:spcPct val="110000"/>
              </a:lnSpc>
              <a:buClr>
                <a:srgbClr val="038585"/>
              </a:buClr>
              <a:buFont typeface="Wingdings" panose="05000000000000000000" pitchFamily="2" charset="2"/>
              <a:buChar char="Ø"/>
            </a:pPr>
            <a:endParaRPr lang="fr-FR" sz="400" dirty="0">
              <a:solidFill>
                <a:schemeClr val="accent1"/>
              </a:solidFill>
            </a:endParaRPr>
          </a:p>
          <a:p>
            <a:pPr marL="285750" indent="-285750" algn="just">
              <a:lnSpc>
                <a:spcPct val="110000"/>
              </a:lnSpc>
              <a:buClr>
                <a:srgbClr val="038585"/>
              </a:buClr>
              <a:buFont typeface="Wingdings" panose="05000000000000000000" pitchFamily="2" charset="2"/>
              <a:buChar char="Ø"/>
            </a:pPr>
            <a:r>
              <a:rPr lang="fr-FR" dirty="0">
                <a:solidFill>
                  <a:schemeClr val="accent1"/>
                </a:solidFill>
              </a:rPr>
              <a:t>à défaut, par parts égales entre eux, aux enfants du participant légitimes, reconnus, adoptifs ou recueillis, vivants ou représentés ou bien nés viables dans les 300 jours suivant le décès du participant ;</a:t>
            </a:r>
          </a:p>
          <a:p>
            <a:pPr marL="171450" indent="-171450" algn="just">
              <a:lnSpc>
                <a:spcPct val="110000"/>
              </a:lnSpc>
              <a:buClr>
                <a:srgbClr val="038585"/>
              </a:buClr>
              <a:buFont typeface="Wingdings" panose="05000000000000000000" pitchFamily="2" charset="2"/>
              <a:buChar char="Ø"/>
            </a:pPr>
            <a:endParaRPr lang="fr-FR" sz="400" dirty="0">
              <a:solidFill>
                <a:schemeClr val="accent1"/>
              </a:solidFill>
            </a:endParaRPr>
          </a:p>
          <a:p>
            <a:pPr marL="285750" indent="-285750" algn="just">
              <a:lnSpc>
                <a:spcPct val="110000"/>
              </a:lnSpc>
              <a:buClr>
                <a:srgbClr val="038585"/>
              </a:buClr>
              <a:buFont typeface="Wingdings" panose="05000000000000000000" pitchFamily="2" charset="2"/>
              <a:buChar char="Ø"/>
            </a:pPr>
            <a:r>
              <a:rPr lang="fr-FR" dirty="0">
                <a:solidFill>
                  <a:schemeClr val="accent1"/>
                </a:solidFill>
              </a:rPr>
              <a:t>à défaut, par parts égales entre eux, aux père et mère du participant et, en cas de décès de l’un d’eux, au survivant pour la totalité ;</a:t>
            </a:r>
          </a:p>
          <a:p>
            <a:pPr marL="171450" indent="-171450" algn="just">
              <a:lnSpc>
                <a:spcPct val="110000"/>
              </a:lnSpc>
              <a:buClr>
                <a:srgbClr val="038585"/>
              </a:buClr>
              <a:buFont typeface="Wingdings" panose="05000000000000000000" pitchFamily="2" charset="2"/>
              <a:buChar char="Ø"/>
            </a:pPr>
            <a:endParaRPr lang="fr-FR" sz="400" dirty="0">
              <a:solidFill>
                <a:schemeClr val="accent1"/>
              </a:solidFill>
            </a:endParaRPr>
          </a:p>
          <a:p>
            <a:pPr marL="285750" indent="-285750" algn="just">
              <a:lnSpc>
                <a:spcPct val="110000"/>
              </a:lnSpc>
              <a:buClr>
                <a:srgbClr val="038585"/>
              </a:buClr>
              <a:buFont typeface="Wingdings" panose="05000000000000000000" pitchFamily="2" charset="2"/>
              <a:buChar char="Ø"/>
            </a:pPr>
            <a:r>
              <a:rPr lang="fr-FR" dirty="0">
                <a:solidFill>
                  <a:schemeClr val="accent1"/>
                </a:solidFill>
              </a:rPr>
              <a:t>à défaut, par parts égales entre eux, aux héritiers du participant.</a:t>
            </a:r>
          </a:p>
        </p:txBody>
      </p:sp>
      <p:sp>
        <p:nvSpPr>
          <p:cNvPr id="7" name="Rectangle 6"/>
          <p:cNvSpPr/>
          <p:nvPr/>
        </p:nvSpPr>
        <p:spPr>
          <a:xfrm>
            <a:off x="395536" y="2132855"/>
            <a:ext cx="8136904" cy="4176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81018438-57A6-4BA2-B8C1-2D3EDEF4190D}"/>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0" name="Groupe 9">
              <a:extLst>
                <a:ext uri="{FF2B5EF4-FFF2-40B4-BE49-F238E27FC236}">
                  <a16:creationId xmlns:a16="http://schemas.microsoft.com/office/drawing/2014/main" id="{961A9060-CC27-4AD2-80D5-AA16AEEDB21D}"/>
                </a:ext>
              </a:extLst>
            </p:cNvPr>
            <p:cNvGrpSpPr/>
            <p:nvPr/>
          </p:nvGrpSpPr>
          <p:grpSpPr>
            <a:xfrm>
              <a:off x="4198847" y="977300"/>
              <a:ext cx="3613983" cy="487232"/>
              <a:chOff x="4181163" y="436473"/>
              <a:chExt cx="3613983" cy="487232"/>
            </a:xfrm>
            <a:grpFill/>
          </p:grpSpPr>
          <p:sp>
            <p:nvSpPr>
              <p:cNvPr id="14" name="Rectangle 13">
                <a:extLst>
                  <a:ext uri="{FF2B5EF4-FFF2-40B4-BE49-F238E27FC236}">
                    <a16:creationId xmlns:a16="http://schemas.microsoft.com/office/drawing/2014/main" id="{9C3D4B98-2C81-4404-9702-59C22FF8A2FC}"/>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rapèze 14">
                <a:extLst>
                  <a:ext uri="{FF2B5EF4-FFF2-40B4-BE49-F238E27FC236}">
                    <a16:creationId xmlns:a16="http://schemas.microsoft.com/office/drawing/2014/main" id="{13ED66D0-005F-4FA8-A160-8A509232CC5B}"/>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e 10">
              <a:extLst>
                <a:ext uri="{FF2B5EF4-FFF2-40B4-BE49-F238E27FC236}">
                  <a16:creationId xmlns:a16="http://schemas.microsoft.com/office/drawing/2014/main" id="{6FD74412-55E3-4309-B70C-D4302D342232}"/>
                </a:ext>
              </a:extLst>
            </p:cNvPr>
            <p:cNvGrpSpPr/>
            <p:nvPr/>
          </p:nvGrpSpPr>
          <p:grpSpPr>
            <a:xfrm>
              <a:off x="4036988" y="458401"/>
              <a:ext cx="3775842" cy="439004"/>
              <a:chOff x="4276371" y="869758"/>
              <a:chExt cx="3775842" cy="439004"/>
            </a:xfrm>
            <a:grpFill/>
          </p:grpSpPr>
          <p:sp>
            <p:nvSpPr>
              <p:cNvPr id="12" name="Rectangle 11">
                <a:extLst>
                  <a:ext uri="{FF2B5EF4-FFF2-40B4-BE49-F238E27FC236}">
                    <a16:creationId xmlns:a16="http://schemas.microsoft.com/office/drawing/2014/main" id="{6789161E-A74E-4788-8CEB-228E0673E382}"/>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E9400F9C-8CDB-493D-BE17-95CBF2B4A36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Espace réservé du contenu 66">
            <a:extLst>
              <a:ext uri="{FF2B5EF4-FFF2-40B4-BE49-F238E27FC236}">
                <a16:creationId xmlns:a16="http://schemas.microsoft.com/office/drawing/2014/main" id="{36BA574C-5C0E-4857-B43B-C431902B40C8}"/>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1. La conformité et le traitement des clauses (4/13)</a:t>
            </a:r>
          </a:p>
        </p:txBody>
      </p:sp>
      <p:sp>
        <p:nvSpPr>
          <p:cNvPr id="18" name="Titre 1">
            <a:extLst>
              <a:ext uri="{FF2B5EF4-FFF2-40B4-BE49-F238E27FC236}">
                <a16:creationId xmlns:a16="http://schemas.microsoft.com/office/drawing/2014/main" id="{5FF7AD5B-1953-4B2C-BC87-BBC3A476DF2E}"/>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9" name="Groupe 18">
            <a:extLst>
              <a:ext uri="{FF2B5EF4-FFF2-40B4-BE49-F238E27FC236}">
                <a16:creationId xmlns:a16="http://schemas.microsoft.com/office/drawing/2014/main" id="{BFA83766-3299-4EA6-9ECA-077F29610B53}"/>
              </a:ext>
            </a:extLst>
          </p:cNvPr>
          <p:cNvGrpSpPr/>
          <p:nvPr/>
        </p:nvGrpSpPr>
        <p:grpSpPr>
          <a:xfrm>
            <a:off x="5377929" y="867957"/>
            <a:ext cx="3775842" cy="496364"/>
            <a:chOff x="4036988" y="458401"/>
            <a:chExt cx="3775842" cy="1006131"/>
          </a:xfrm>
          <a:solidFill>
            <a:schemeClr val="accent4">
              <a:lumMod val="60000"/>
              <a:lumOff val="40000"/>
            </a:schemeClr>
          </a:solidFill>
        </p:grpSpPr>
        <p:grpSp>
          <p:nvGrpSpPr>
            <p:cNvPr id="20" name="Groupe 19">
              <a:extLst>
                <a:ext uri="{FF2B5EF4-FFF2-40B4-BE49-F238E27FC236}">
                  <a16:creationId xmlns:a16="http://schemas.microsoft.com/office/drawing/2014/main" id="{5D0A82E8-3D43-4726-911D-79526CCF676D}"/>
                </a:ext>
              </a:extLst>
            </p:cNvPr>
            <p:cNvGrpSpPr/>
            <p:nvPr/>
          </p:nvGrpSpPr>
          <p:grpSpPr>
            <a:xfrm>
              <a:off x="4198847" y="977300"/>
              <a:ext cx="3613983" cy="487232"/>
              <a:chOff x="4181163" y="436473"/>
              <a:chExt cx="3613983" cy="487232"/>
            </a:xfrm>
            <a:grpFill/>
          </p:grpSpPr>
          <p:sp>
            <p:nvSpPr>
              <p:cNvPr id="24" name="Rectangle 23">
                <a:extLst>
                  <a:ext uri="{FF2B5EF4-FFF2-40B4-BE49-F238E27FC236}">
                    <a16:creationId xmlns:a16="http://schemas.microsoft.com/office/drawing/2014/main" id="{81561730-A59A-4B3F-9582-8241FBCD686B}"/>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5" name="Trapèze 24">
                <a:extLst>
                  <a:ext uri="{FF2B5EF4-FFF2-40B4-BE49-F238E27FC236}">
                    <a16:creationId xmlns:a16="http://schemas.microsoft.com/office/drawing/2014/main" id="{D7495701-A4AC-4050-92A7-4078CD545ADA}"/>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1" name="Groupe 20">
              <a:extLst>
                <a:ext uri="{FF2B5EF4-FFF2-40B4-BE49-F238E27FC236}">
                  <a16:creationId xmlns:a16="http://schemas.microsoft.com/office/drawing/2014/main" id="{D640EFA6-EBE5-440D-AC82-8A8DFB2BB925}"/>
                </a:ext>
              </a:extLst>
            </p:cNvPr>
            <p:cNvGrpSpPr/>
            <p:nvPr/>
          </p:nvGrpSpPr>
          <p:grpSpPr>
            <a:xfrm>
              <a:off x="4036988" y="458401"/>
              <a:ext cx="3775842" cy="439004"/>
              <a:chOff x="4276371" y="869758"/>
              <a:chExt cx="3775842" cy="439004"/>
            </a:xfrm>
            <a:grpFill/>
          </p:grpSpPr>
          <p:sp>
            <p:nvSpPr>
              <p:cNvPr id="22" name="Rectangle 21">
                <a:extLst>
                  <a:ext uri="{FF2B5EF4-FFF2-40B4-BE49-F238E27FC236}">
                    <a16:creationId xmlns:a16="http://schemas.microsoft.com/office/drawing/2014/main" id="{712C0122-00F4-483B-ACA2-DE085A975735}"/>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 name="Trapèze 22">
                <a:extLst>
                  <a:ext uri="{FF2B5EF4-FFF2-40B4-BE49-F238E27FC236}">
                    <a16:creationId xmlns:a16="http://schemas.microsoft.com/office/drawing/2014/main" id="{54A63EAA-6524-465F-87BD-2714B962B6EF}"/>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6" name="Espace réservé du contenu 66">
            <a:extLst>
              <a:ext uri="{FF2B5EF4-FFF2-40B4-BE49-F238E27FC236}">
                <a16:creationId xmlns:a16="http://schemas.microsoft.com/office/drawing/2014/main" id="{8081BF00-B54B-4EED-B0A6-C7F2167C023E}"/>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D3EDCC-EF29-4F93-B2BA-E88BD4DDF627}"/>
              </a:ext>
            </a:extLst>
          </p:cNvPr>
          <p:cNvSpPr txBox="1"/>
          <p:nvPr/>
        </p:nvSpPr>
        <p:spPr>
          <a:xfrm>
            <a:off x="196427" y="2567543"/>
            <a:ext cx="8624045" cy="3220818"/>
          </a:xfrm>
          <a:prstGeom prst="rect">
            <a:avLst/>
          </a:prstGeom>
          <a:noFill/>
        </p:spPr>
        <p:txBody>
          <a:bodyPr wrap="square" rtlCol="0">
            <a:spAutoFit/>
          </a:bodyPr>
          <a:lstStyle/>
          <a:p>
            <a:pPr algn="just">
              <a:lnSpc>
                <a:spcPct val="114000"/>
              </a:lnSpc>
            </a:pPr>
            <a:r>
              <a:rPr lang="fr-FR" sz="2000" dirty="0">
                <a:solidFill>
                  <a:schemeClr val="tx2"/>
                </a:solidFill>
              </a:rPr>
              <a:t>En vertu de l’article L. 132-11 du Code des assurances, la désignation d’un bénéficiaire n’est pas obligatoire.</a:t>
            </a:r>
          </a:p>
          <a:p>
            <a:pPr algn="just">
              <a:lnSpc>
                <a:spcPct val="114000"/>
              </a:lnSpc>
            </a:pPr>
            <a:endParaRPr lang="fr-FR" sz="2000" dirty="0">
              <a:solidFill>
                <a:schemeClr val="tx2"/>
              </a:solidFill>
            </a:endParaRPr>
          </a:p>
          <a:p>
            <a:pPr algn="just">
              <a:lnSpc>
                <a:spcPct val="114000"/>
              </a:lnSpc>
            </a:pPr>
            <a:r>
              <a:rPr lang="fr-FR" sz="2000" dirty="0">
                <a:solidFill>
                  <a:schemeClr val="tx2"/>
                </a:solidFill>
              </a:rPr>
              <a:t>Cependant, elle est essentielle car à défaut, lorsque l’assurance a été conclue sans désignation d’un bénéficiaire, « </a:t>
            </a:r>
            <a:r>
              <a:rPr lang="fr-FR" sz="2000" i="1" dirty="0">
                <a:solidFill>
                  <a:schemeClr val="tx2"/>
                </a:solidFill>
              </a:rPr>
              <a:t>le capital ou la rente garantis font partie du patrimoine ou de la succession du contractant</a:t>
            </a:r>
            <a:r>
              <a:rPr lang="fr-FR" sz="2000" dirty="0">
                <a:solidFill>
                  <a:schemeClr val="tx2"/>
                </a:solidFill>
              </a:rPr>
              <a:t> ».</a:t>
            </a:r>
          </a:p>
          <a:p>
            <a:pPr algn="just">
              <a:lnSpc>
                <a:spcPct val="114000"/>
              </a:lnSpc>
            </a:pPr>
            <a:endParaRPr lang="fr-FR" sz="2000" dirty="0">
              <a:solidFill>
                <a:schemeClr val="tx2"/>
              </a:solidFill>
            </a:endParaRPr>
          </a:p>
          <a:p>
            <a:pPr algn="just">
              <a:lnSpc>
                <a:spcPct val="114000"/>
              </a:lnSpc>
            </a:pPr>
            <a:r>
              <a:rPr lang="fr-FR" sz="2000" dirty="0">
                <a:solidFill>
                  <a:schemeClr val="tx2"/>
                </a:solidFill>
              </a:rPr>
              <a:t>Dans cette hypothèse, la recherche des bénéficiaires suppose l’application des règles du Code civil en matière de succession…</a:t>
            </a:r>
          </a:p>
        </p:txBody>
      </p:sp>
      <p:sp>
        <p:nvSpPr>
          <p:cNvPr id="4" name="TextBox 14">
            <a:extLst>
              <a:ext uri="{FF2B5EF4-FFF2-40B4-BE49-F238E27FC236}">
                <a16:creationId xmlns:a16="http://schemas.microsoft.com/office/drawing/2014/main" id="{E9150309-173C-4825-A968-7762C4DE7FA8}"/>
              </a:ext>
            </a:extLst>
          </p:cNvPr>
          <p:cNvSpPr txBox="1"/>
          <p:nvPr/>
        </p:nvSpPr>
        <p:spPr>
          <a:xfrm>
            <a:off x="-108520" y="985294"/>
            <a:ext cx="5688633" cy="1200329"/>
          </a:xfrm>
          <a:prstGeom prst="rect">
            <a:avLst/>
          </a:prstGeom>
          <a:noFill/>
        </p:spPr>
        <p:txBody>
          <a:bodyPr wrap="square" rtlCol="0">
            <a:spAutoFit/>
          </a:bodyPr>
          <a:lstStyle/>
          <a:p>
            <a:pPr algn="ctr"/>
            <a:r>
              <a:rPr lang="fr-FR" sz="3600" b="1" dirty="0">
                <a:solidFill>
                  <a:srgbClr val="009999"/>
                </a:solidFill>
                <a:latin typeface="Arial" panose="020B0604020202020204" pitchFamily="34" charset="0"/>
                <a:ea typeface="Montserrat Semi" charset="0"/>
                <a:cs typeface="Arial" panose="020B0604020202020204" pitchFamily="34" charset="0"/>
              </a:rPr>
              <a:t>Pas obligatoire… mais essentielle !</a:t>
            </a:r>
            <a:endParaRPr lang="fr-FR" sz="4400" b="1" dirty="0">
              <a:solidFill>
                <a:srgbClr val="009999"/>
              </a:solidFill>
              <a:latin typeface="Arial" panose="020B0604020202020204" pitchFamily="34" charset="0"/>
              <a:ea typeface="Montserrat Semi" charset="0"/>
              <a:cs typeface="Arial" panose="020B0604020202020204" pitchFamily="34" charset="0"/>
            </a:endParaRPr>
          </a:p>
        </p:txBody>
      </p:sp>
      <p:sp>
        <p:nvSpPr>
          <p:cNvPr id="6" name="Rectangle 5">
            <a:extLst>
              <a:ext uri="{FF2B5EF4-FFF2-40B4-BE49-F238E27FC236}">
                <a16:creationId xmlns:a16="http://schemas.microsoft.com/office/drawing/2014/main" id="{ED16CADE-5B23-4FCD-BEED-18CBB6647DEA}"/>
              </a:ext>
            </a:extLst>
          </p:cNvPr>
          <p:cNvSpPr/>
          <p:nvPr/>
        </p:nvSpPr>
        <p:spPr>
          <a:xfrm>
            <a:off x="4787738" y="1916832"/>
            <a:ext cx="432619" cy="25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66">
            <a:extLst>
              <a:ext uri="{FF2B5EF4-FFF2-40B4-BE49-F238E27FC236}">
                <a16:creationId xmlns:a16="http://schemas.microsoft.com/office/drawing/2014/main" id="{F189B2C2-F58D-4146-83B4-C962B85CB5E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 Le contexte</a:t>
            </a:r>
          </a:p>
        </p:txBody>
      </p:sp>
      <p:sp>
        <p:nvSpPr>
          <p:cNvPr id="10" name="Espace réservé du contenu 66">
            <a:extLst>
              <a:ext uri="{FF2B5EF4-FFF2-40B4-BE49-F238E27FC236}">
                <a16:creationId xmlns:a16="http://schemas.microsoft.com/office/drawing/2014/main" id="{E684AFC7-28C3-45D6-85C8-EB6B96AAA9E1}"/>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Enjeux de la clause bénéficiaire</a:t>
            </a:r>
          </a:p>
        </p:txBody>
      </p:sp>
    </p:spTree>
    <p:extLst>
      <p:ext uri="{BB962C8B-B14F-4D97-AF65-F5344CB8AC3E}">
        <p14:creationId xmlns:p14="http://schemas.microsoft.com/office/powerpoint/2010/main" val="11613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28675"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pic>
        <p:nvPicPr>
          <p:cNvPr id="28678" name="Picture 2"/>
          <p:cNvPicPr>
            <a:picLocks noChangeAspect="1" noChangeArrowheads="1"/>
          </p:cNvPicPr>
          <p:nvPr/>
        </p:nvPicPr>
        <p:blipFill>
          <a:blip r:embed="rId3" cstate="print"/>
          <a:srcRect/>
          <a:stretch>
            <a:fillRect/>
          </a:stretch>
        </p:blipFill>
        <p:spPr bwMode="auto">
          <a:xfrm>
            <a:off x="344962" y="3068638"/>
            <a:ext cx="8532812" cy="1873250"/>
          </a:xfrm>
          <a:prstGeom prst="rect">
            <a:avLst/>
          </a:prstGeom>
          <a:noFill/>
          <a:ln w="9525">
            <a:noFill/>
            <a:miter lim="800000"/>
            <a:headEnd/>
            <a:tailEnd/>
          </a:ln>
        </p:spPr>
      </p:pic>
      <p:sp>
        <p:nvSpPr>
          <p:cNvPr id="7" name="Rectangle 6"/>
          <p:cNvSpPr/>
          <p:nvPr/>
        </p:nvSpPr>
        <p:spPr>
          <a:xfrm>
            <a:off x="287524" y="2961147"/>
            <a:ext cx="8568952" cy="2088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9715CF40-BB3E-4271-A67C-0A523B2CDEAE}"/>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0" name="Groupe 9">
              <a:extLst>
                <a:ext uri="{FF2B5EF4-FFF2-40B4-BE49-F238E27FC236}">
                  <a16:creationId xmlns:a16="http://schemas.microsoft.com/office/drawing/2014/main" id="{96CE26AD-EA0C-4069-89CA-2381E5478711}"/>
                </a:ext>
              </a:extLst>
            </p:cNvPr>
            <p:cNvGrpSpPr/>
            <p:nvPr/>
          </p:nvGrpSpPr>
          <p:grpSpPr>
            <a:xfrm>
              <a:off x="4198847" y="977300"/>
              <a:ext cx="3613983" cy="487232"/>
              <a:chOff x="4181163" y="436473"/>
              <a:chExt cx="3613983" cy="487232"/>
            </a:xfrm>
            <a:grpFill/>
          </p:grpSpPr>
          <p:sp>
            <p:nvSpPr>
              <p:cNvPr id="14" name="Rectangle 13">
                <a:extLst>
                  <a:ext uri="{FF2B5EF4-FFF2-40B4-BE49-F238E27FC236}">
                    <a16:creationId xmlns:a16="http://schemas.microsoft.com/office/drawing/2014/main" id="{527ADAF2-0BA8-43C9-B4F9-0E52705AEDED}"/>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rapèze 14">
                <a:extLst>
                  <a:ext uri="{FF2B5EF4-FFF2-40B4-BE49-F238E27FC236}">
                    <a16:creationId xmlns:a16="http://schemas.microsoft.com/office/drawing/2014/main" id="{D47A3D6C-8EB0-484E-81B6-DB6D679761D4}"/>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e 10">
              <a:extLst>
                <a:ext uri="{FF2B5EF4-FFF2-40B4-BE49-F238E27FC236}">
                  <a16:creationId xmlns:a16="http://schemas.microsoft.com/office/drawing/2014/main" id="{90042692-85D3-43B4-9325-1917D210720F}"/>
                </a:ext>
              </a:extLst>
            </p:cNvPr>
            <p:cNvGrpSpPr/>
            <p:nvPr/>
          </p:nvGrpSpPr>
          <p:grpSpPr>
            <a:xfrm>
              <a:off x="4036988" y="458401"/>
              <a:ext cx="3775842" cy="439004"/>
              <a:chOff x="4276371" y="869758"/>
              <a:chExt cx="3775842" cy="439004"/>
            </a:xfrm>
            <a:grpFill/>
          </p:grpSpPr>
          <p:sp>
            <p:nvSpPr>
              <p:cNvPr id="12" name="Rectangle 11">
                <a:extLst>
                  <a:ext uri="{FF2B5EF4-FFF2-40B4-BE49-F238E27FC236}">
                    <a16:creationId xmlns:a16="http://schemas.microsoft.com/office/drawing/2014/main" id="{0FCD357F-B9B3-4E43-BE33-9D393EFA182B}"/>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758A4AD4-A665-4800-9089-F69A779B8AC9}"/>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8" name="Titre 1">
            <a:extLst>
              <a:ext uri="{FF2B5EF4-FFF2-40B4-BE49-F238E27FC236}">
                <a16:creationId xmlns:a16="http://schemas.microsoft.com/office/drawing/2014/main" id="{E371E104-3C8C-4C6A-8767-2CD43AD81E92}"/>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sp>
        <p:nvSpPr>
          <p:cNvPr id="20" name="Espace réservé du contenu 66">
            <a:extLst>
              <a:ext uri="{FF2B5EF4-FFF2-40B4-BE49-F238E27FC236}">
                <a16:creationId xmlns:a16="http://schemas.microsoft.com/office/drawing/2014/main" id="{3686A856-A5DE-4012-A30F-04C2FBDB1A1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29699"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pic>
        <p:nvPicPr>
          <p:cNvPr id="29702" name="Picture 2"/>
          <p:cNvPicPr>
            <a:picLocks noChangeAspect="1" noChangeArrowheads="1"/>
          </p:cNvPicPr>
          <p:nvPr/>
        </p:nvPicPr>
        <p:blipFill>
          <a:blip r:embed="rId3" cstate="print"/>
          <a:srcRect/>
          <a:stretch>
            <a:fillRect/>
          </a:stretch>
        </p:blipFill>
        <p:spPr bwMode="auto">
          <a:xfrm>
            <a:off x="2916238" y="1725613"/>
            <a:ext cx="5256212" cy="4799012"/>
          </a:xfrm>
          <a:prstGeom prst="rect">
            <a:avLst/>
          </a:prstGeom>
          <a:noFill/>
          <a:ln w="9525">
            <a:noFill/>
            <a:miter lim="800000"/>
            <a:headEnd/>
            <a:tailEnd/>
          </a:ln>
        </p:spPr>
      </p:pic>
      <p:grpSp>
        <p:nvGrpSpPr>
          <p:cNvPr id="7" name="Groupe 6">
            <a:extLst>
              <a:ext uri="{FF2B5EF4-FFF2-40B4-BE49-F238E27FC236}">
                <a16:creationId xmlns:a16="http://schemas.microsoft.com/office/drawing/2014/main" id="{47AB21F8-3684-4670-8345-ACBD32AD313B}"/>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9" name="Groupe 8">
              <a:extLst>
                <a:ext uri="{FF2B5EF4-FFF2-40B4-BE49-F238E27FC236}">
                  <a16:creationId xmlns:a16="http://schemas.microsoft.com/office/drawing/2014/main" id="{0166ADA9-4541-4484-89B5-F900357D1E60}"/>
                </a:ext>
              </a:extLst>
            </p:cNvPr>
            <p:cNvGrpSpPr/>
            <p:nvPr/>
          </p:nvGrpSpPr>
          <p:grpSpPr>
            <a:xfrm>
              <a:off x="4198847" y="977300"/>
              <a:ext cx="3613983" cy="487232"/>
              <a:chOff x="4181163" y="436473"/>
              <a:chExt cx="3613983" cy="487232"/>
            </a:xfrm>
            <a:grpFill/>
          </p:grpSpPr>
          <p:sp>
            <p:nvSpPr>
              <p:cNvPr id="13" name="Rectangle 12">
                <a:extLst>
                  <a:ext uri="{FF2B5EF4-FFF2-40B4-BE49-F238E27FC236}">
                    <a16:creationId xmlns:a16="http://schemas.microsoft.com/office/drawing/2014/main" id="{B4416896-28B1-4CB2-9CAE-37DB1BBC22D2}"/>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A209D04E-4D55-4B79-A296-A4484EE88C69}"/>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e 9">
              <a:extLst>
                <a:ext uri="{FF2B5EF4-FFF2-40B4-BE49-F238E27FC236}">
                  <a16:creationId xmlns:a16="http://schemas.microsoft.com/office/drawing/2014/main" id="{4D3D829F-AF24-40EF-BF47-5D08A4839D43}"/>
                </a:ext>
              </a:extLst>
            </p:cNvPr>
            <p:cNvGrpSpPr/>
            <p:nvPr/>
          </p:nvGrpSpPr>
          <p:grpSpPr>
            <a:xfrm>
              <a:off x="4036988" y="458401"/>
              <a:ext cx="3775842" cy="439004"/>
              <a:chOff x="4276371" y="869758"/>
              <a:chExt cx="3775842" cy="439004"/>
            </a:xfrm>
            <a:grpFill/>
          </p:grpSpPr>
          <p:sp>
            <p:nvSpPr>
              <p:cNvPr id="11" name="Rectangle 10">
                <a:extLst>
                  <a:ext uri="{FF2B5EF4-FFF2-40B4-BE49-F238E27FC236}">
                    <a16:creationId xmlns:a16="http://schemas.microsoft.com/office/drawing/2014/main" id="{BCC5D3CF-66E6-4046-854C-116FEE30F551}"/>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CF416642-069A-42F6-9546-E46DD89198F8}"/>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Titre 1">
            <a:extLst>
              <a:ext uri="{FF2B5EF4-FFF2-40B4-BE49-F238E27FC236}">
                <a16:creationId xmlns:a16="http://schemas.microsoft.com/office/drawing/2014/main" id="{28276D63-6089-48A7-8E43-317AAE1023D5}"/>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sp>
        <p:nvSpPr>
          <p:cNvPr id="19" name="Espace réservé du contenu 66">
            <a:extLst>
              <a:ext uri="{FF2B5EF4-FFF2-40B4-BE49-F238E27FC236}">
                <a16:creationId xmlns:a16="http://schemas.microsoft.com/office/drawing/2014/main" id="{021F907A-59C9-44C1-83EE-F9098F477F4B}"/>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072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pic>
        <p:nvPicPr>
          <p:cNvPr id="30726" name="Picture 2"/>
          <p:cNvPicPr>
            <a:picLocks noChangeAspect="1" noChangeArrowheads="1"/>
          </p:cNvPicPr>
          <p:nvPr/>
        </p:nvPicPr>
        <p:blipFill>
          <a:blip r:embed="rId3" cstate="print"/>
          <a:srcRect/>
          <a:stretch>
            <a:fillRect/>
          </a:stretch>
        </p:blipFill>
        <p:spPr bwMode="auto">
          <a:xfrm>
            <a:off x="2555776" y="1844675"/>
            <a:ext cx="5451574" cy="4725911"/>
          </a:xfrm>
          <a:prstGeom prst="rect">
            <a:avLst/>
          </a:prstGeom>
          <a:noFill/>
          <a:ln w="9525">
            <a:noFill/>
            <a:miter lim="800000"/>
            <a:headEnd/>
            <a:tailEnd/>
          </a:ln>
        </p:spPr>
      </p:pic>
      <p:grpSp>
        <p:nvGrpSpPr>
          <p:cNvPr id="7" name="Groupe 6">
            <a:extLst>
              <a:ext uri="{FF2B5EF4-FFF2-40B4-BE49-F238E27FC236}">
                <a16:creationId xmlns:a16="http://schemas.microsoft.com/office/drawing/2014/main" id="{5F00D56C-14A8-4320-A844-438CBF348865}"/>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9" name="Groupe 8">
              <a:extLst>
                <a:ext uri="{FF2B5EF4-FFF2-40B4-BE49-F238E27FC236}">
                  <a16:creationId xmlns:a16="http://schemas.microsoft.com/office/drawing/2014/main" id="{12018757-D4C0-4B3B-A9E0-7525411E6C4A}"/>
                </a:ext>
              </a:extLst>
            </p:cNvPr>
            <p:cNvGrpSpPr/>
            <p:nvPr/>
          </p:nvGrpSpPr>
          <p:grpSpPr>
            <a:xfrm>
              <a:off x="4198847" y="977300"/>
              <a:ext cx="3613983" cy="487232"/>
              <a:chOff x="4181163" y="436473"/>
              <a:chExt cx="3613983" cy="487232"/>
            </a:xfrm>
            <a:grpFill/>
          </p:grpSpPr>
          <p:sp>
            <p:nvSpPr>
              <p:cNvPr id="13" name="Rectangle 12">
                <a:extLst>
                  <a:ext uri="{FF2B5EF4-FFF2-40B4-BE49-F238E27FC236}">
                    <a16:creationId xmlns:a16="http://schemas.microsoft.com/office/drawing/2014/main" id="{8DD2E49F-AA83-4271-B3FF-2737D53B3D73}"/>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89DDE4A3-971C-444A-9A61-800CEFB7EB02}"/>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0" name="Groupe 9">
              <a:extLst>
                <a:ext uri="{FF2B5EF4-FFF2-40B4-BE49-F238E27FC236}">
                  <a16:creationId xmlns:a16="http://schemas.microsoft.com/office/drawing/2014/main" id="{701E5146-00B8-4667-9C9D-84DAC18ABB8E}"/>
                </a:ext>
              </a:extLst>
            </p:cNvPr>
            <p:cNvGrpSpPr/>
            <p:nvPr/>
          </p:nvGrpSpPr>
          <p:grpSpPr>
            <a:xfrm>
              <a:off x="4036988" y="458401"/>
              <a:ext cx="3775842" cy="439004"/>
              <a:chOff x="4276371" y="869758"/>
              <a:chExt cx="3775842" cy="439004"/>
            </a:xfrm>
            <a:grpFill/>
          </p:grpSpPr>
          <p:sp>
            <p:nvSpPr>
              <p:cNvPr id="11" name="Rectangle 10">
                <a:extLst>
                  <a:ext uri="{FF2B5EF4-FFF2-40B4-BE49-F238E27FC236}">
                    <a16:creationId xmlns:a16="http://schemas.microsoft.com/office/drawing/2014/main" id="{091F7369-E728-4662-A339-3BFECC07802C}"/>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Trapèze 11">
                <a:extLst>
                  <a:ext uri="{FF2B5EF4-FFF2-40B4-BE49-F238E27FC236}">
                    <a16:creationId xmlns:a16="http://schemas.microsoft.com/office/drawing/2014/main" id="{F69C51C1-5DD5-4700-93C5-521218949540}"/>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7" name="Titre 1">
            <a:extLst>
              <a:ext uri="{FF2B5EF4-FFF2-40B4-BE49-F238E27FC236}">
                <a16:creationId xmlns:a16="http://schemas.microsoft.com/office/drawing/2014/main" id="{AAF53DBB-C76C-4649-8984-9C741C46A4C1}"/>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sp>
        <p:nvSpPr>
          <p:cNvPr id="18" name="Espace réservé du contenu 66">
            <a:extLst>
              <a:ext uri="{FF2B5EF4-FFF2-40B4-BE49-F238E27FC236}">
                <a16:creationId xmlns:a16="http://schemas.microsoft.com/office/drawing/2014/main" id="{2EE0350F-C663-4FC4-827C-E10124221E9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174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pic>
        <p:nvPicPr>
          <p:cNvPr id="31750" name="Picture 2"/>
          <p:cNvPicPr>
            <a:picLocks noChangeAspect="1" noChangeArrowheads="1"/>
          </p:cNvPicPr>
          <p:nvPr/>
        </p:nvPicPr>
        <p:blipFill>
          <a:blip r:embed="rId3" cstate="print"/>
          <a:srcRect/>
          <a:stretch>
            <a:fillRect/>
          </a:stretch>
        </p:blipFill>
        <p:spPr bwMode="auto">
          <a:xfrm>
            <a:off x="468313" y="2357380"/>
            <a:ext cx="8237537" cy="3859213"/>
          </a:xfrm>
          <a:prstGeom prst="rect">
            <a:avLst/>
          </a:prstGeom>
          <a:noFill/>
          <a:ln w="9525">
            <a:noFill/>
            <a:miter lim="800000"/>
            <a:headEnd/>
            <a:tailEnd/>
          </a:ln>
        </p:spPr>
      </p:pic>
      <p:sp>
        <p:nvSpPr>
          <p:cNvPr id="7" name="Rectangle 6"/>
          <p:cNvSpPr/>
          <p:nvPr/>
        </p:nvSpPr>
        <p:spPr>
          <a:xfrm>
            <a:off x="323528" y="2270763"/>
            <a:ext cx="8568952"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6CD1D1E-F65D-42FE-81F4-104446E73D0C}"/>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0" name="Groupe 9">
              <a:extLst>
                <a:ext uri="{FF2B5EF4-FFF2-40B4-BE49-F238E27FC236}">
                  <a16:creationId xmlns:a16="http://schemas.microsoft.com/office/drawing/2014/main" id="{80E5760E-FFF2-477B-9CB1-BB4453DFB3EE}"/>
                </a:ext>
              </a:extLst>
            </p:cNvPr>
            <p:cNvGrpSpPr/>
            <p:nvPr/>
          </p:nvGrpSpPr>
          <p:grpSpPr>
            <a:xfrm>
              <a:off x="4198847" y="977300"/>
              <a:ext cx="3613983" cy="487232"/>
              <a:chOff x="4181163" y="436473"/>
              <a:chExt cx="3613983" cy="487232"/>
            </a:xfrm>
            <a:grpFill/>
          </p:grpSpPr>
          <p:sp>
            <p:nvSpPr>
              <p:cNvPr id="14" name="Rectangle 13">
                <a:extLst>
                  <a:ext uri="{FF2B5EF4-FFF2-40B4-BE49-F238E27FC236}">
                    <a16:creationId xmlns:a16="http://schemas.microsoft.com/office/drawing/2014/main" id="{2743CC24-8C47-4563-BA70-997605401DC0}"/>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rapèze 14">
                <a:extLst>
                  <a:ext uri="{FF2B5EF4-FFF2-40B4-BE49-F238E27FC236}">
                    <a16:creationId xmlns:a16="http://schemas.microsoft.com/office/drawing/2014/main" id="{3F283CD3-0994-45A7-B522-A3103A49388D}"/>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1" name="Groupe 10">
              <a:extLst>
                <a:ext uri="{FF2B5EF4-FFF2-40B4-BE49-F238E27FC236}">
                  <a16:creationId xmlns:a16="http://schemas.microsoft.com/office/drawing/2014/main" id="{0C57B050-4D1E-41AB-ABBA-9548E7B2DF6B}"/>
                </a:ext>
              </a:extLst>
            </p:cNvPr>
            <p:cNvGrpSpPr/>
            <p:nvPr/>
          </p:nvGrpSpPr>
          <p:grpSpPr>
            <a:xfrm>
              <a:off x="4036988" y="458401"/>
              <a:ext cx="3775842" cy="439004"/>
              <a:chOff x="4276371" y="869758"/>
              <a:chExt cx="3775842" cy="439004"/>
            </a:xfrm>
            <a:grpFill/>
          </p:grpSpPr>
          <p:sp>
            <p:nvSpPr>
              <p:cNvPr id="12" name="Rectangle 11">
                <a:extLst>
                  <a:ext uri="{FF2B5EF4-FFF2-40B4-BE49-F238E27FC236}">
                    <a16:creationId xmlns:a16="http://schemas.microsoft.com/office/drawing/2014/main" id="{03AC434F-87A5-4C3D-A814-C114E803D221}"/>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D85D3736-E840-4E10-8330-356282BF0258}"/>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8" name="Titre 1">
            <a:extLst>
              <a:ext uri="{FF2B5EF4-FFF2-40B4-BE49-F238E27FC236}">
                <a16:creationId xmlns:a16="http://schemas.microsoft.com/office/drawing/2014/main" id="{AA1AEEDE-6099-49DB-BBE3-4FDF6A5936CE}"/>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sp>
        <p:nvSpPr>
          <p:cNvPr id="19" name="Espace réservé du contenu 66">
            <a:extLst>
              <a:ext uri="{FF2B5EF4-FFF2-40B4-BE49-F238E27FC236}">
                <a16:creationId xmlns:a16="http://schemas.microsoft.com/office/drawing/2014/main" id="{7CC8E5A6-FA74-4D18-9B28-0B2417A39486}"/>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pic>
        <p:nvPicPr>
          <p:cNvPr id="4" name="Image 3" descr="Une image contenant capture d’écran&#10;&#10;Description générée automatiquement">
            <a:extLst>
              <a:ext uri="{FF2B5EF4-FFF2-40B4-BE49-F238E27FC236}">
                <a16:creationId xmlns:a16="http://schemas.microsoft.com/office/drawing/2014/main" id="{A20F510E-E9E2-4D24-AC9D-14B3C73A4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1474"/>
            <a:ext cx="9144000" cy="1735051"/>
          </a:xfrm>
          <a:prstGeom prst="rect">
            <a:avLst/>
          </a:prstGeom>
        </p:spPr>
      </p:pic>
    </p:spTree>
    <p:extLst>
      <p:ext uri="{BB962C8B-B14F-4D97-AF65-F5344CB8AC3E}">
        <p14:creationId xmlns:p14="http://schemas.microsoft.com/office/powerpoint/2010/main" val="170285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pic>
        <p:nvPicPr>
          <p:cNvPr id="3" name="Image 2" descr="Une image contenant texte, journal&#10;&#10;Description générée automatiquement">
            <a:extLst>
              <a:ext uri="{FF2B5EF4-FFF2-40B4-BE49-F238E27FC236}">
                <a16:creationId xmlns:a16="http://schemas.microsoft.com/office/drawing/2014/main" id="{E6B1077B-15DD-4798-969F-2C2A67C55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6698" y="1420821"/>
            <a:ext cx="3038721" cy="5100710"/>
          </a:xfrm>
          <a:prstGeom prst="rect">
            <a:avLst/>
          </a:prstGeom>
        </p:spPr>
      </p:pic>
    </p:spTree>
    <p:extLst>
      <p:ext uri="{BB962C8B-B14F-4D97-AF65-F5344CB8AC3E}">
        <p14:creationId xmlns:p14="http://schemas.microsoft.com/office/powerpoint/2010/main" val="1053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pic>
        <p:nvPicPr>
          <p:cNvPr id="3" name="Image 2" descr="Une image contenant capture d’écran&#10;&#10;Description générée automatiquement">
            <a:extLst>
              <a:ext uri="{FF2B5EF4-FFF2-40B4-BE49-F238E27FC236}">
                <a16:creationId xmlns:a16="http://schemas.microsoft.com/office/drawing/2014/main" id="{2465338A-089E-429C-9D22-25645AAFA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416"/>
            <a:ext cx="9144000" cy="5164817"/>
          </a:xfrm>
          <a:prstGeom prst="rect">
            <a:avLst/>
          </a:prstGeom>
        </p:spPr>
      </p:pic>
    </p:spTree>
    <p:extLst>
      <p:ext uri="{BB962C8B-B14F-4D97-AF65-F5344CB8AC3E}">
        <p14:creationId xmlns:p14="http://schemas.microsoft.com/office/powerpoint/2010/main" val="175460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pic>
        <p:nvPicPr>
          <p:cNvPr id="4" name="Image 3">
            <a:extLst>
              <a:ext uri="{FF2B5EF4-FFF2-40B4-BE49-F238E27FC236}">
                <a16:creationId xmlns:a16="http://schemas.microsoft.com/office/drawing/2014/main" id="{016BA30B-710B-46E9-9572-7369897F2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36" y="2811739"/>
            <a:ext cx="7390528" cy="2152692"/>
          </a:xfrm>
          <a:prstGeom prst="rect">
            <a:avLst/>
          </a:prstGeom>
        </p:spPr>
      </p:pic>
    </p:spTree>
    <p:extLst>
      <p:ext uri="{BB962C8B-B14F-4D97-AF65-F5344CB8AC3E}">
        <p14:creationId xmlns:p14="http://schemas.microsoft.com/office/powerpoint/2010/main" val="11979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pic>
        <p:nvPicPr>
          <p:cNvPr id="3" name="Image 2">
            <a:extLst>
              <a:ext uri="{FF2B5EF4-FFF2-40B4-BE49-F238E27FC236}">
                <a16:creationId xmlns:a16="http://schemas.microsoft.com/office/drawing/2014/main" id="{3C53107A-A961-45D1-AC9B-F408CDF83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2746979"/>
            <a:ext cx="9010650" cy="1702989"/>
          </a:xfrm>
          <a:prstGeom prst="rect">
            <a:avLst/>
          </a:prstGeom>
        </p:spPr>
      </p:pic>
    </p:spTree>
    <p:extLst>
      <p:ext uri="{BB962C8B-B14F-4D97-AF65-F5344CB8AC3E}">
        <p14:creationId xmlns:p14="http://schemas.microsoft.com/office/powerpoint/2010/main" val="18397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8" name="Titre 1"/>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 de clause standard en prévoyance </a:t>
            </a:r>
          </a:p>
          <a:p>
            <a:pPr>
              <a:defRPr/>
            </a:pPr>
            <a:r>
              <a:rPr lang="fr-FR" sz="2000" dirty="0">
                <a:solidFill>
                  <a:srgbClr val="176268"/>
                </a:solidFill>
                <a:latin typeface="Arial" panose="020B0604020202020204" pitchFamily="34" charset="0"/>
                <a:cs typeface="Arial" panose="020B0604020202020204" pitchFamily="34" charset="0"/>
              </a:rPr>
              <a:t>(anonymat de l’organisme)</a:t>
            </a:r>
            <a:endParaRPr lang="fr-FR" sz="2000" i="1" dirty="0">
              <a:solidFill>
                <a:srgbClr val="176268"/>
              </a:solidFill>
              <a:latin typeface="Arial" panose="020B06040202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C79A96D8-2F05-4F18-84AD-EF5FB3733038}"/>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11" name="Groupe 10">
              <a:extLst>
                <a:ext uri="{FF2B5EF4-FFF2-40B4-BE49-F238E27FC236}">
                  <a16:creationId xmlns:a16="http://schemas.microsoft.com/office/drawing/2014/main" id="{566E06BE-FAA2-48EE-81AC-6006E22D6D48}"/>
                </a:ext>
              </a:extLst>
            </p:cNvPr>
            <p:cNvGrpSpPr/>
            <p:nvPr/>
          </p:nvGrpSpPr>
          <p:grpSpPr>
            <a:xfrm>
              <a:off x="4198847" y="977300"/>
              <a:ext cx="3613983" cy="487232"/>
              <a:chOff x="4181163" y="436473"/>
              <a:chExt cx="3613983" cy="487232"/>
            </a:xfrm>
            <a:grpFill/>
          </p:grpSpPr>
          <p:sp>
            <p:nvSpPr>
              <p:cNvPr id="15" name="Rectangle 14">
                <a:extLst>
                  <a:ext uri="{FF2B5EF4-FFF2-40B4-BE49-F238E27FC236}">
                    <a16:creationId xmlns:a16="http://schemas.microsoft.com/office/drawing/2014/main" id="{7AEB81EF-F111-4324-94CD-39310BA71C58}"/>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rapèze 15">
                <a:extLst>
                  <a:ext uri="{FF2B5EF4-FFF2-40B4-BE49-F238E27FC236}">
                    <a16:creationId xmlns:a16="http://schemas.microsoft.com/office/drawing/2014/main" id="{D45335F3-6B9A-4130-9384-B55DC74354DF}"/>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12" name="Groupe 11">
              <a:extLst>
                <a:ext uri="{FF2B5EF4-FFF2-40B4-BE49-F238E27FC236}">
                  <a16:creationId xmlns:a16="http://schemas.microsoft.com/office/drawing/2014/main" id="{2C26CD84-26A3-45C2-A2F5-783B79063E4C}"/>
                </a:ext>
              </a:extLst>
            </p:cNvPr>
            <p:cNvGrpSpPr/>
            <p:nvPr/>
          </p:nvGrpSpPr>
          <p:grpSpPr>
            <a:xfrm>
              <a:off x="4036988" y="458401"/>
              <a:ext cx="3775842" cy="439004"/>
              <a:chOff x="4276371" y="869758"/>
              <a:chExt cx="3775842" cy="439004"/>
            </a:xfrm>
            <a:grpFill/>
          </p:grpSpPr>
          <p:sp>
            <p:nvSpPr>
              <p:cNvPr id="13" name="Rectangle 12">
                <a:extLst>
                  <a:ext uri="{FF2B5EF4-FFF2-40B4-BE49-F238E27FC236}">
                    <a16:creationId xmlns:a16="http://schemas.microsoft.com/office/drawing/2014/main" id="{0177F6E7-CC6E-40E5-8291-8060236426B9}"/>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4" name="Trapèze 13">
                <a:extLst>
                  <a:ext uri="{FF2B5EF4-FFF2-40B4-BE49-F238E27FC236}">
                    <a16:creationId xmlns:a16="http://schemas.microsoft.com/office/drawing/2014/main" id="{B405EFA1-2EF5-4A35-A050-608F7C8828C2}"/>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20" name="Espace réservé du contenu 66">
            <a:extLst>
              <a:ext uri="{FF2B5EF4-FFF2-40B4-BE49-F238E27FC236}">
                <a16:creationId xmlns:a16="http://schemas.microsoft.com/office/drawing/2014/main" id="{D40743EE-8D76-40E1-9A53-76F5F6813B0D}"/>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pic>
        <p:nvPicPr>
          <p:cNvPr id="4" name="Image 3">
            <a:extLst>
              <a:ext uri="{FF2B5EF4-FFF2-40B4-BE49-F238E27FC236}">
                <a16:creationId xmlns:a16="http://schemas.microsoft.com/office/drawing/2014/main" id="{282D4C00-CFBF-4303-8B46-8CCB69679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01823"/>
            <a:ext cx="9144000" cy="1054353"/>
          </a:xfrm>
          <a:prstGeom prst="rect">
            <a:avLst/>
          </a:prstGeom>
        </p:spPr>
      </p:pic>
    </p:spTree>
    <p:extLst>
      <p:ext uri="{BB962C8B-B14F-4D97-AF65-F5344CB8AC3E}">
        <p14:creationId xmlns:p14="http://schemas.microsoft.com/office/powerpoint/2010/main" val="155476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D3EDCC-EF29-4F93-B2BA-E88BD4DDF627}"/>
              </a:ext>
            </a:extLst>
          </p:cNvPr>
          <p:cNvSpPr txBox="1"/>
          <p:nvPr/>
        </p:nvSpPr>
        <p:spPr>
          <a:xfrm>
            <a:off x="196427" y="2567543"/>
            <a:ext cx="8624045" cy="3922549"/>
          </a:xfrm>
          <a:prstGeom prst="rect">
            <a:avLst/>
          </a:prstGeom>
          <a:noFill/>
        </p:spPr>
        <p:txBody>
          <a:bodyPr wrap="square" rtlCol="0">
            <a:spAutoFit/>
          </a:bodyPr>
          <a:lstStyle/>
          <a:p>
            <a:pPr algn="just">
              <a:lnSpc>
                <a:spcPct val="114000"/>
              </a:lnSpc>
            </a:pPr>
            <a:r>
              <a:rPr lang="fr-FR" sz="2000" dirty="0">
                <a:solidFill>
                  <a:schemeClr val="tx2"/>
                </a:solidFill>
              </a:rPr>
              <a:t>Il y a également absence de bénéficiaire déterminé dans les cas suivants : </a:t>
            </a:r>
          </a:p>
          <a:p>
            <a:pPr algn="just">
              <a:lnSpc>
                <a:spcPct val="114000"/>
              </a:lnSpc>
            </a:pPr>
            <a:endParaRPr lang="fr-FR" sz="2000" dirty="0">
              <a:solidFill>
                <a:schemeClr val="tx2"/>
              </a:solidFill>
            </a:endParaRPr>
          </a:p>
          <a:p>
            <a:pPr marL="342900" indent="-342900" algn="just">
              <a:lnSpc>
                <a:spcPct val="114000"/>
              </a:lnSpc>
              <a:buFont typeface="Wingdings" panose="05000000000000000000" pitchFamily="2" charset="2"/>
              <a:buChar char="Ø"/>
            </a:pPr>
            <a:r>
              <a:rPr lang="fr-FR" sz="2000" dirty="0">
                <a:solidFill>
                  <a:schemeClr val="tx2"/>
                </a:solidFill>
              </a:rPr>
              <a:t>Le contrat comporte une clause bénéficiaire trop imprécise ;</a:t>
            </a:r>
          </a:p>
          <a:p>
            <a:pPr algn="just">
              <a:lnSpc>
                <a:spcPct val="114000"/>
              </a:lnSpc>
            </a:pPr>
            <a:endParaRPr lang="fr-FR" sz="2000" dirty="0">
              <a:solidFill>
                <a:schemeClr val="tx2"/>
              </a:solidFill>
            </a:endParaRPr>
          </a:p>
          <a:p>
            <a:pPr marL="342900" indent="-342900" algn="just">
              <a:lnSpc>
                <a:spcPct val="114000"/>
              </a:lnSpc>
              <a:buFont typeface="Wingdings" panose="05000000000000000000" pitchFamily="2" charset="2"/>
              <a:buChar char="Ø"/>
            </a:pPr>
            <a:r>
              <a:rPr lang="fr-FR" sz="2000" dirty="0">
                <a:solidFill>
                  <a:schemeClr val="tx2"/>
                </a:solidFill>
              </a:rPr>
              <a:t>Le contrat désigne un bénéficiaire lui-même décédé avant l'assuré, sans que des bénéficiaires de même rang ou de rang suivant n’aient été désignés. Il en est de même en cas de décès simultanés de l’assuré et du bénéficiaire : </a:t>
            </a:r>
            <a:r>
              <a:rPr lang="fr-FR" sz="2000" dirty="0" err="1">
                <a:solidFill>
                  <a:schemeClr val="tx2"/>
                </a:solidFill>
              </a:rPr>
              <a:t>Civ</a:t>
            </a:r>
            <a:r>
              <a:rPr lang="fr-FR" sz="2000" dirty="0">
                <a:solidFill>
                  <a:schemeClr val="tx2"/>
                </a:solidFill>
              </a:rPr>
              <a:t>. 1</a:t>
            </a:r>
            <a:r>
              <a:rPr lang="fr-FR" sz="2000" baseline="30000" dirty="0">
                <a:solidFill>
                  <a:schemeClr val="tx2"/>
                </a:solidFill>
              </a:rPr>
              <a:t>re</a:t>
            </a:r>
            <a:r>
              <a:rPr lang="fr-FR" sz="2000" dirty="0">
                <a:solidFill>
                  <a:schemeClr val="tx2"/>
                </a:solidFill>
              </a:rPr>
              <a:t>,16 février 1983.</a:t>
            </a:r>
          </a:p>
          <a:p>
            <a:pPr marL="342900" indent="-342900" algn="just">
              <a:lnSpc>
                <a:spcPct val="114000"/>
              </a:lnSpc>
              <a:buFont typeface="Wingdings" panose="05000000000000000000" pitchFamily="2" charset="2"/>
              <a:buChar char="Ø"/>
            </a:pPr>
            <a:endParaRPr lang="fr-FR" sz="2000" dirty="0">
              <a:solidFill>
                <a:schemeClr val="tx2"/>
              </a:solidFill>
            </a:endParaRPr>
          </a:p>
          <a:p>
            <a:pPr algn="just">
              <a:lnSpc>
                <a:spcPct val="114000"/>
              </a:lnSpc>
            </a:pPr>
            <a:r>
              <a:rPr lang="fr-FR" sz="2000" dirty="0">
                <a:solidFill>
                  <a:schemeClr val="tx2"/>
                </a:solidFill>
              </a:rPr>
              <a:t>L’imprécision ou l’incomplétude de certaines clauses bénéficiaires entraîne de facto des difficultés en matière de recherche des bénéficiaires…</a:t>
            </a:r>
          </a:p>
        </p:txBody>
      </p:sp>
      <p:sp>
        <p:nvSpPr>
          <p:cNvPr id="4" name="TextBox 14">
            <a:extLst>
              <a:ext uri="{FF2B5EF4-FFF2-40B4-BE49-F238E27FC236}">
                <a16:creationId xmlns:a16="http://schemas.microsoft.com/office/drawing/2014/main" id="{E9150309-173C-4825-A968-7762C4DE7FA8}"/>
              </a:ext>
            </a:extLst>
          </p:cNvPr>
          <p:cNvSpPr txBox="1"/>
          <p:nvPr/>
        </p:nvSpPr>
        <p:spPr>
          <a:xfrm>
            <a:off x="-108520" y="985294"/>
            <a:ext cx="5688633" cy="1200329"/>
          </a:xfrm>
          <a:prstGeom prst="rect">
            <a:avLst/>
          </a:prstGeom>
          <a:noFill/>
        </p:spPr>
        <p:txBody>
          <a:bodyPr wrap="square" rtlCol="0">
            <a:spAutoFit/>
          </a:bodyPr>
          <a:lstStyle/>
          <a:p>
            <a:pPr algn="ctr"/>
            <a:r>
              <a:rPr lang="fr-FR" sz="3600" b="1" dirty="0">
                <a:solidFill>
                  <a:srgbClr val="009999"/>
                </a:solidFill>
                <a:latin typeface="Arial" panose="020B0604020202020204" pitchFamily="34" charset="0"/>
                <a:ea typeface="Montserrat Semi" charset="0"/>
                <a:cs typeface="Arial" panose="020B0604020202020204" pitchFamily="34" charset="0"/>
              </a:rPr>
              <a:t>Pas obligatoire… mais essentielle !</a:t>
            </a:r>
            <a:endParaRPr lang="fr-FR" sz="4400" b="1" dirty="0">
              <a:solidFill>
                <a:srgbClr val="009999"/>
              </a:solidFill>
              <a:latin typeface="Arial" panose="020B0604020202020204" pitchFamily="34" charset="0"/>
              <a:ea typeface="Montserrat Semi" charset="0"/>
              <a:cs typeface="Arial" panose="020B0604020202020204" pitchFamily="34" charset="0"/>
            </a:endParaRPr>
          </a:p>
        </p:txBody>
      </p:sp>
      <p:sp>
        <p:nvSpPr>
          <p:cNvPr id="6" name="Rectangle 5">
            <a:extLst>
              <a:ext uri="{FF2B5EF4-FFF2-40B4-BE49-F238E27FC236}">
                <a16:creationId xmlns:a16="http://schemas.microsoft.com/office/drawing/2014/main" id="{ED16CADE-5B23-4FCD-BEED-18CBB6647DEA}"/>
              </a:ext>
            </a:extLst>
          </p:cNvPr>
          <p:cNvSpPr/>
          <p:nvPr/>
        </p:nvSpPr>
        <p:spPr>
          <a:xfrm>
            <a:off x="4787738" y="1916832"/>
            <a:ext cx="432619" cy="25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66">
            <a:extLst>
              <a:ext uri="{FF2B5EF4-FFF2-40B4-BE49-F238E27FC236}">
                <a16:creationId xmlns:a16="http://schemas.microsoft.com/office/drawing/2014/main" id="{F189B2C2-F58D-4146-83B4-C962B85CB5E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 Le contexte</a:t>
            </a:r>
          </a:p>
        </p:txBody>
      </p:sp>
      <p:sp>
        <p:nvSpPr>
          <p:cNvPr id="10" name="Espace réservé du contenu 66">
            <a:extLst>
              <a:ext uri="{FF2B5EF4-FFF2-40B4-BE49-F238E27FC236}">
                <a16:creationId xmlns:a16="http://schemas.microsoft.com/office/drawing/2014/main" id="{E684AFC7-28C3-45D6-85C8-EB6B96AAA9E1}"/>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Enjeux de la clause bénéficiaire</a:t>
            </a:r>
          </a:p>
        </p:txBody>
      </p:sp>
    </p:spTree>
    <p:extLst>
      <p:ext uri="{BB962C8B-B14F-4D97-AF65-F5344CB8AC3E}">
        <p14:creationId xmlns:p14="http://schemas.microsoft.com/office/powerpoint/2010/main" val="135708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32771"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829165" y="1836955"/>
            <a:ext cx="7485669" cy="4464050"/>
          </a:xfrm>
          <a:prstGeom prst="rect">
            <a:avLst/>
          </a:prstGeom>
          <a:noFill/>
          <a:ln>
            <a:noFill/>
          </a:ln>
          <a:extLst>
            <a:ext uri="{FAA26D3D-D897-4be2-8F04-BA451C77F1D7}"/>
          </a:extLst>
        </p:spPr>
        <p:txBody>
          <a:bodyPr anchor="ctr">
            <a:normAutofit fontScale="90000" lnSpcReduction="1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endParaRPr lang="fr-FR" sz="1600" i="1" dirty="0">
              <a:solidFill>
                <a:schemeClr val="tx2"/>
              </a:solidFill>
              <a:highlight>
                <a:srgbClr val="FFFF00"/>
              </a:highlight>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 une clause type mais avec des </a:t>
            </a:r>
            <a:r>
              <a:rPr lang="fr-FR" sz="1800" b="1" dirty="0">
                <a:solidFill>
                  <a:schemeClr val="accent1"/>
                </a:solidFill>
                <a:latin typeface="Arial" panose="020B0604020202020204" pitchFamily="34" charset="0"/>
                <a:cs typeface="Arial" panose="020B0604020202020204" pitchFamily="34" charset="0"/>
              </a:rPr>
              <a:t>mots rayés </a:t>
            </a:r>
            <a:r>
              <a:rPr lang="fr-FR" sz="1800" dirty="0">
                <a:solidFill>
                  <a:schemeClr val="accent1"/>
                </a:solidFill>
                <a:latin typeface="Arial" panose="020B0604020202020204" pitchFamily="34" charset="0"/>
                <a:cs typeface="Arial" panose="020B0604020202020204" pitchFamily="34" charset="0"/>
              </a:rPr>
              <a:t>ou </a:t>
            </a:r>
            <a:r>
              <a:rPr lang="fr-FR" sz="1800" b="1" dirty="0">
                <a:solidFill>
                  <a:schemeClr val="accent1"/>
                </a:solidFill>
                <a:latin typeface="Arial" panose="020B0604020202020204" pitchFamily="34" charset="0"/>
                <a:cs typeface="Arial" panose="020B0604020202020204" pitchFamily="34" charset="0"/>
              </a:rPr>
              <a:t>soulignés</a:t>
            </a:r>
            <a:r>
              <a:rPr lang="fr-FR" sz="1800" dirty="0">
                <a:solidFill>
                  <a:schemeClr val="accent1"/>
                </a:solidFill>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Ø"/>
              <a:defRPr/>
            </a:pPr>
            <a:endParaRPr lang="fr-FR" sz="1000" dirty="0">
              <a:solidFill>
                <a:schemeClr val="accent1"/>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 une </a:t>
            </a:r>
            <a:r>
              <a:rPr lang="fr-FR" sz="1800" b="1" dirty="0">
                <a:solidFill>
                  <a:schemeClr val="accent1"/>
                </a:solidFill>
                <a:latin typeface="Arial" panose="020B0604020202020204" pitchFamily="34" charset="0"/>
                <a:cs typeface="Arial" panose="020B0604020202020204" pitchFamily="34" charset="0"/>
              </a:rPr>
              <a:t>clause particulière jointe </a:t>
            </a:r>
            <a:r>
              <a:rPr lang="fr-FR" sz="1800" dirty="0">
                <a:solidFill>
                  <a:schemeClr val="accent1"/>
                </a:solidFill>
                <a:latin typeface="Arial" panose="020B0604020202020204" pitchFamily="34" charset="0"/>
                <a:cs typeface="Arial" panose="020B0604020202020204" pitchFamily="34" charset="0"/>
              </a:rPr>
              <a:t>à la demande d’ouverture et qui aurait une </a:t>
            </a:r>
            <a:r>
              <a:rPr lang="fr-FR" sz="1800" b="1" dirty="0">
                <a:solidFill>
                  <a:schemeClr val="accent1"/>
                </a:solidFill>
                <a:latin typeface="Arial" panose="020B0604020202020204" pitchFamily="34" charset="0"/>
                <a:cs typeface="Arial" panose="020B0604020202020204" pitchFamily="34" charset="0"/>
              </a:rPr>
              <a:t>date de signature antérieure </a:t>
            </a:r>
            <a:r>
              <a:rPr lang="fr-FR" sz="1800" dirty="0">
                <a:solidFill>
                  <a:schemeClr val="accent1"/>
                </a:solidFill>
                <a:latin typeface="Arial" panose="020B0604020202020204" pitchFamily="34" charset="0"/>
                <a:cs typeface="Arial" panose="020B0604020202020204" pitchFamily="34" charset="0"/>
              </a:rPr>
              <a:t>à la date de signature de la demande d’ouverture,</a:t>
            </a:r>
          </a:p>
          <a:p>
            <a:pPr marL="285750" indent="-285750" algn="just">
              <a:lnSpc>
                <a:spcPct val="150000"/>
              </a:lnSpc>
              <a:buFont typeface="Wingdings" panose="05000000000000000000" pitchFamily="2" charset="2"/>
              <a:buChar char="Ø"/>
              <a:defRPr/>
            </a:pPr>
            <a:endParaRPr lang="fr-FR" sz="1000" dirty="0">
              <a:solidFill>
                <a:schemeClr val="accent1"/>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defRPr/>
            </a:pPr>
            <a:r>
              <a:rPr lang="fr-FR" sz="1800" dirty="0">
                <a:solidFill>
                  <a:schemeClr val="accent1"/>
                </a:solidFill>
                <a:latin typeface="Arial" panose="020B0604020202020204" pitchFamily="34" charset="0"/>
                <a:cs typeface="Arial" panose="020B0604020202020204" pitchFamily="34" charset="0"/>
              </a:rPr>
              <a:t> une </a:t>
            </a:r>
            <a:r>
              <a:rPr lang="fr-FR" sz="1800" b="1" dirty="0">
                <a:solidFill>
                  <a:schemeClr val="accent1"/>
                </a:solidFill>
                <a:latin typeface="Arial" panose="020B0604020202020204" pitchFamily="34" charset="0"/>
                <a:cs typeface="Arial" panose="020B0604020202020204" pitchFamily="34" charset="0"/>
              </a:rPr>
              <a:t>clause particulière </a:t>
            </a:r>
            <a:r>
              <a:rPr lang="fr-FR" sz="1800" dirty="0">
                <a:solidFill>
                  <a:schemeClr val="accent1"/>
                </a:solidFill>
                <a:latin typeface="Arial" panose="020B0604020202020204" pitchFamily="34" charset="0"/>
                <a:cs typeface="Arial" panose="020B0604020202020204" pitchFamily="34" charset="0"/>
              </a:rPr>
              <a:t>qui peut être </a:t>
            </a:r>
            <a:r>
              <a:rPr lang="fr-FR" sz="1800" b="1" dirty="0">
                <a:solidFill>
                  <a:schemeClr val="accent1"/>
                </a:solidFill>
                <a:latin typeface="Arial" panose="020B0604020202020204" pitchFamily="34" charset="0"/>
                <a:cs typeface="Arial" panose="020B0604020202020204" pitchFamily="34" charset="0"/>
              </a:rPr>
              <a:t>interprétée de différentes façons </a:t>
            </a:r>
            <a:r>
              <a:rPr lang="fr-FR" sz="1800" dirty="0">
                <a:solidFill>
                  <a:schemeClr val="accent1"/>
                </a:solidFill>
                <a:latin typeface="Arial" panose="020B0604020202020204" pitchFamily="34" charset="0"/>
                <a:cs typeface="Arial" panose="020B0604020202020204" pitchFamily="34" charset="0"/>
              </a:rPr>
              <a:t>sur la répartition ou sur les bénéficiaires à retenir.</a:t>
            </a:r>
          </a:p>
          <a:p>
            <a:pPr algn="just">
              <a:lnSpc>
                <a:spcPct val="150000"/>
              </a:lnSpc>
              <a:defRPr/>
            </a:pPr>
            <a:endParaRPr lang="fr-FR" sz="1600" dirty="0">
              <a:solidFill>
                <a:schemeClr val="tx1"/>
              </a:solidFill>
              <a:highlight>
                <a:srgbClr val="FFFF00"/>
              </a:highlight>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Ø"/>
              <a:defRPr/>
            </a:pPr>
            <a:r>
              <a:rPr lang="fr-FR" sz="2100" dirty="0">
                <a:solidFill>
                  <a:schemeClr val="accent1"/>
                </a:solidFill>
                <a:latin typeface="Arial" panose="020B0604020202020204" pitchFamily="34" charset="0"/>
                <a:cs typeface="Arial" panose="020B0604020202020204" pitchFamily="34" charset="0"/>
              </a:rPr>
              <a:t>PRINCIPE DIRECTEUR A RETENIR : RECHERCHER LA VOLONTE DU SOUSCRIPTEUR, QUI DOIT ETRE </a:t>
            </a:r>
            <a:r>
              <a:rPr lang="fr-FR" sz="2100" b="1" dirty="0">
                <a:solidFill>
                  <a:schemeClr val="accent1"/>
                </a:solidFill>
                <a:latin typeface="Arial" panose="020B0604020202020204" pitchFamily="34" charset="0"/>
                <a:cs typeface="Arial" panose="020B0604020202020204" pitchFamily="34" charset="0"/>
              </a:rPr>
              <a:t>CERTAINE ET NON EQUIVOQUE</a:t>
            </a:r>
            <a:r>
              <a:rPr lang="fr-FR" sz="2100" dirty="0">
                <a:solidFill>
                  <a:schemeClr val="accent1"/>
                </a:solidFill>
                <a:latin typeface="Arial" panose="020B0604020202020204" pitchFamily="34" charset="0"/>
                <a:cs typeface="Arial" panose="020B0604020202020204" pitchFamily="34" charset="0"/>
              </a:rPr>
              <a:t>.</a:t>
            </a:r>
          </a:p>
        </p:txBody>
      </p:sp>
      <p:grpSp>
        <p:nvGrpSpPr>
          <p:cNvPr id="6" name="Groupe 5">
            <a:extLst>
              <a:ext uri="{FF2B5EF4-FFF2-40B4-BE49-F238E27FC236}">
                <a16:creationId xmlns:a16="http://schemas.microsoft.com/office/drawing/2014/main" id="{9EC8D497-0304-4D79-A214-4C8FDED300DA}"/>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B1E0FFD2-080E-4316-A4F7-1C721331FA55}"/>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6F3A8473-7356-4A8D-81AA-14A257C67D8C}"/>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60F6FF73-5157-4E3A-B55B-C16D492E970B}"/>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8657EC78-271D-44D7-8D0A-EF5993069FE2}"/>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B6D7880D-6732-4C3E-B76F-69FEC14DE3C1}"/>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F6D34743-086F-4CE5-904C-323579BDDD24}"/>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16" name="Titre 1">
            <a:extLst>
              <a:ext uri="{FF2B5EF4-FFF2-40B4-BE49-F238E27FC236}">
                <a16:creationId xmlns:a16="http://schemas.microsoft.com/office/drawing/2014/main" id="{19289584-C206-4663-ADDE-786E9939BBB7}"/>
              </a:ext>
            </a:extLst>
          </p:cNvPr>
          <p:cNvSpPr txBox="1">
            <a:spLocks/>
          </p:cNvSpPr>
          <p:nvPr/>
        </p:nvSpPr>
        <p:spPr bwMode="auto">
          <a:xfrm>
            <a:off x="100947" y="1121113"/>
            <a:ext cx="5695189" cy="599417"/>
          </a:xfrm>
          <a:prstGeom prst="rect">
            <a:avLst/>
          </a:prstGeom>
          <a:noFill/>
          <a:ln>
            <a:noFill/>
          </a:ln>
          <a:extLst>
            <a:ext uri="{FAA26D3D-D897-4be2-8F04-BA451C77F1D7}"/>
          </a:extLst>
        </p:spPr>
        <p:txBody>
          <a:bodyPr anchor="ctr">
            <a:noAutofit/>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2000" b="1" dirty="0">
                <a:solidFill>
                  <a:srgbClr val="176268"/>
                </a:solidFill>
                <a:latin typeface="Arial" panose="020B0604020202020204" pitchFamily="34" charset="0"/>
                <a:cs typeface="Arial" panose="020B0604020202020204" pitchFamily="34" charset="0"/>
              </a:rPr>
              <a:t>Exemples de clauses problématiques en prévoyance</a:t>
            </a:r>
          </a:p>
        </p:txBody>
      </p:sp>
      <p:sp>
        <p:nvSpPr>
          <p:cNvPr id="17" name="Espace réservé du contenu 66">
            <a:extLst>
              <a:ext uri="{FF2B5EF4-FFF2-40B4-BE49-F238E27FC236}">
                <a16:creationId xmlns:a16="http://schemas.microsoft.com/office/drawing/2014/main" id="{4620D0CC-20FE-481D-B9AE-871441E26FD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bwMode="auto">
          <a:xfrm>
            <a:off x="658075" y="1561093"/>
            <a:ext cx="7632079" cy="5112915"/>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1800" dirty="0">
                <a:solidFill>
                  <a:srgbClr val="028E8F"/>
                </a:solidFill>
                <a:latin typeface="Arial" panose="020B0604020202020204" pitchFamily="34" charset="0"/>
                <a:cs typeface="Arial" panose="020B0604020202020204" pitchFamily="34" charset="0"/>
              </a:rPr>
              <a:t>« </a:t>
            </a:r>
            <a:r>
              <a:rPr lang="fr-FR" sz="1800" i="1" dirty="0">
                <a:solidFill>
                  <a:srgbClr val="028E8F"/>
                </a:solidFill>
                <a:latin typeface="Arial" panose="020B0604020202020204" pitchFamily="34" charset="0"/>
                <a:cs typeface="Arial" panose="020B0604020202020204" pitchFamily="34" charset="0"/>
              </a:rPr>
              <a:t>Mon frère X ou ma sœur Y </a:t>
            </a:r>
            <a:r>
              <a:rPr lang="fr-FR" sz="1800" dirty="0">
                <a:solidFill>
                  <a:srgbClr val="028E8F"/>
                </a:solidFill>
                <a:latin typeface="Arial" panose="020B0604020202020204" pitchFamily="34" charset="0"/>
                <a:cs typeface="Arial" panose="020B0604020202020204" pitchFamily="34" charset="0"/>
              </a:rPr>
              <a:t>»</a:t>
            </a:r>
          </a:p>
          <a:p>
            <a:pPr>
              <a:defRPr/>
            </a:pPr>
            <a:r>
              <a:rPr lang="fr-FR" sz="1800" dirty="0">
                <a:solidFill>
                  <a:schemeClr val="tx2"/>
                </a:solidFill>
                <a:latin typeface="Arial" panose="020B0604020202020204" pitchFamily="34" charset="0"/>
                <a:cs typeface="Arial" panose="020B0604020202020204" pitchFamily="34" charset="0"/>
              </a:rPr>
              <a:t>Doit-on interpréter « ou » par « à défaut » ?</a:t>
            </a:r>
          </a:p>
          <a:p>
            <a:pPr>
              <a:defRPr/>
            </a:pPr>
            <a:endParaRPr lang="fr-FR" sz="1800" dirty="0">
              <a:solidFill>
                <a:schemeClr val="tx2"/>
              </a:solidFill>
              <a:latin typeface="Arial" panose="020B0604020202020204" pitchFamily="34" charset="0"/>
              <a:cs typeface="Arial" panose="020B0604020202020204" pitchFamily="34" charset="0"/>
            </a:endParaRPr>
          </a:p>
          <a:p>
            <a:pPr>
              <a:defRPr/>
            </a:pPr>
            <a:r>
              <a:rPr lang="fr-FR" sz="1800" dirty="0">
                <a:solidFill>
                  <a:srgbClr val="028E8F"/>
                </a:solidFill>
                <a:latin typeface="Arial" panose="020B0604020202020204" pitchFamily="34" charset="0"/>
                <a:cs typeface="Arial" panose="020B0604020202020204" pitchFamily="34" charset="0"/>
              </a:rPr>
              <a:t>« </a:t>
            </a:r>
            <a:r>
              <a:rPr lang="fr-FR" sz="1800" i="1" dirty="0">
                <a:solidFill>
                  <a:srgbClr val="028E8F"/>
                </a:solidFill>
                <a:latin typeface="Arial" panose="020B0604020202020204" pitchFamily="34" charset="0"/>
                <a:cs typeface="Arial" panose="020B0604020202020204" pitchFamily="34" charset="0"/>
              </a:rPr>
              <a:t>Mes bénéficiaires sont : </a:t>
            </a:r>
          </a:p>
          <a:p>
            <a:pPr>
              <a:defRPr/>
            </a:pPr>
            <a:r>
              <a:rPr lang="fr-FR" sz="1800" i="1" dirty="0">
                <a:solidFill>
                  <a:srgbClr val="028E8F"/>
                </a:solidFill>
                <a:latin typeface="Arial" panose="020B0604020202020204" pitchFamily="34" charset="0"/>
                <a:cs typeface="Arial" panose="020B0604020202020204" pitchFamily="34" charset="0"/>
              </a:rPr>
              <a:t>1° Monsieur X</a:t>
            </a:r>
          </a:p>
          <a:p>
            <a:pPr>
              <a:defRPr/>
            </a:pPr>
            <a:r>
              <a:rPr lang="fr-FR" sz="1800" i="1" dirty="0">
                <a:solidFill>
                  <a:srgbClr val="028E8F"/>
                </a:solidFill>
                <a:latin typeface="Arial" panose="020B0604020202020204" pitchFamily="34" charset="0"/>
                <a:cs typeface="Arial" panose="020B0604020202020204" pitchFamily="34" charset="0"/>
              </a:rPr>
              <a:t>2° Monsieur Y</a:t>
            </a:r>
          </a:p>
          <a:p>
            <a:pPr>
              <a:defRPr/>
            </a:pPr>
            <a:r>
              <a:rPr lang="fr-FR" sz="1800" i="1" dirty="0">
                <a:solidFill>
                  <a:srgbClr val="028E8F"/>
                </a:solidFill>
                <a:latin typeface="Arial" panose="020B0604020202020204" pitchFamily="34" charset="0"/>
                <a:cs typeface="Arial" panose="020B0604020202020204" pitchFamily="34" charset="0"/>
              </a:rPr>
              <a:t>3° Monsieur Z </a:t>
            </a:r>
            <a:r>
              <a:rPr lang="fr-FR" sz="1800" dirty="0">
                <a:solidFill>
                  <a:srgbClr val="028E8F"/>
                </a:solidFill>
                <a:latin typeface="Arial" panose="020B0604020202020204" pitchFamily="34" charset="0"/>
                <a:cs typeface="Arial" panose="020B0604020202020204" pitchFamily="34" charset="0"/>
              </a:rPr>
              <a:t>» </a:t>
            </a:r>
          </a:p>
          <a:p>
            <a:pPr>
              <a:defRPr/>
            </a:pPr>
            <a:r>
              <a:rPr lang="fr-FR" sz="1800" dirty="0">
                <a:solidFill>
                  <a:schemeClr val="tx2"/>
                </a:solidFill>
                <a:latin typeface="Arial" panose="020B0604020202020204" pitchFamily="34" charset="0"/>
                <a:cs typeface="Arial" panose="020B0604020202020204" pitchFamily="34" charset="0"/>
              </a:rPr>
              <a:t>Doit-on interpréter « par parts égales » ou « à défaut » ?</a:t>
            </a:r>
          </a:p>
          <a:p>
            <a:pPr>
              <a:defRPr/>
            </a:pPr>
            <a:endParaRPr lang="fr-FR" sz="1800" dirty="0">
              <a:solidFill>
                <a:schemeClr val="tx2"/>
              </a:solidFill>
              <a:latin typeface="Arial" panose="020B0604020202020204" pitchFamily="34" charset="0"/>
              <a:cs typeface="Arial" panose="020B0604020202020204" pitchFamily="34" charset="0"/>
            </a:endParaRPr>
          </a:p>
          <a:p>
            <a:pPr>
              <a:defRPr/>
            </a:pPr>
            <a:r>
              <a:rPr lang="fr-FR" sz="1800" dirty="0">
                <a:solidFill>
                  <a:srgbClr val="028E8F"/>
                </a:solidFill>
                <a:latin typeface="Arial" panose="020B0604020202020204" pitchFamily="34" charset="0"/>
                <a:cs typeface="Arial" panose="020B0604020202020204" pitchFamily="34" charset="0"/>
              </a:rPr>
              <a:t>« </a:t>
            </a:r>
            <a:r>
              <a:rPr lang="fr-FR" sz="1800" i="1" dirty="0">
                <a:solidFill>
                  <a:srgbClr val="028E8F"/>
                </a:solidFill>
                <a:latin typeface="Arial" panose="020B0604020202020204" pitchFamily="34" charset="0"/>
                <a:cs typeface="Arial" panose="020B0604020202020204" pitchFamily="34" charset="0"/>
              </a:rPr>
              <a:t>Mon conjoint et mes enfants</a:t>
            </a:r>
            <a:r>
              <a:rPr lang="fr-FR" sz="1800" dirty="0">
                <a:solidFill>
                  <a:srgbClr val="028E8F"/>
                </a:solidFill>
                <a:latin typeface="Arial" panose="020B0604020202020204" pitchFamily="34" charset="0"/>
                <a:cs typeface="Arial" panose="020B0604020202020204" pitchFamily="34" charset="0"/>
              </a:rPr>
              <a:t> » </a:t>
            </a:r>
          </a:p>
          <a:p>
            <a:pPr algn="just">
              <a:defRPr/>
            </a:pPr>
            <a:r>
              <a:rPr lang="fr-FR" sz="1800" dirty="0">
                <a:solidFill>
                  <a:schemeClr val="tx2"/>
                </a:solidFill>
                <a:latin typeface="Arial" panose="020B0604020202020204" pitchFamily="34" charset="0"/>
                <a:cs typeface="Arial" panose="020B0604020202020204" pitchFamily="34" charset="0"/>
              </a:rPr>
              <a:t>Doit-on interpréter « par parts égales entre chacun d’entre eux » ou « 50% au conjoint et 50 % aux enfants » ?</a:t>
            </a:r>
          </a:p>
          <a:p>
            <a:pPr>
              <a:defRPr/>
            </a:pPr>
            <a:endParaRPr lang="fr-FR" sz="1800" dirty="0">
              <a:solidFill>
                <a:schemeClr val="tx2"/>
              </a:solidFill>
              <a:latin typeface="Arial" panose="020B0604020202020204" pitchFamily="34" charset="0"/>
              <a:cs typeface="Arial" panose="020B0604020202020204" pitchFamily="34" charset="0"/>
            </a:endParaRPr>
          </a:p>
          <a:p>
            <a:pPr>
              <a:defRPr/>
            </a:pPr>
            <a:r>
              <a:rPr lang="fr-FR" sz="1800" dirty="0">
                <a:solidFill>
                  <a:srgbClr val="028E8F"/>
                </a:solidFill>
                <a:latin typeface="Arial" panose="020B0604020202020204" pitchFamily="34" charset="0"/>
                <a:cs typeface="Arial" panose="020B0604020202020204" pitchFamily="34" charset="0"/>
              </a:rPr>
              <a:t>« </a:t>
            </a:r>
            <a:r>
              <a:rPr lang="fr-FR" sz="1800" i="1" dirty="0">
                <a:solidFill>
                  <a:srgbClr val="028E8F"/>
                </a:solidFill>
                <a:latin typeface="Arial" panose="020B0604020202020204" pitchFamily="34" charset="0"/>
                <a:cs typeface="Arial" panose="020B0604020202020204" pitchFamily="34" charset="0"/>
              </a:rPr>
              <a:t>Mon conjoint Monsieur X </a:t>
            </a:r>
            <a:r>
              <a:rPr lang="fr-FR" sz="1800" dirty="0">
                <a:solidFill>
                  <a:srgbClr val="028E8F"/>
                </a:solidFill>
                <a:latin typeface="Arial" panose="020B0604020202020204" pitchFamily="34" charset="0"/>
                <a:cs typeface="Arial" panose="020B0604020202020204" pitchFamily="34" charset="0"/>
              </a:rPr>
              <a:t>»  </a:t>
            </a:r>
          </a:p>
          <a:p>
            <a:pPr algn="just">
              <a:defRPr/>
            </a:pPr>
            <a:r>
              <a:rPr lang="fr-FR" sz="1800" dirty="0">
                <a:solidFill>
                  <a:schemeClr val="tx2"/>
                </a:solidFill>
                <a:latin typeface="Arial" panose="020B0604020202020204" pitchFamily="34" charset="0"/>
                <a:cs typeface="Arial" panose="020B0604020202020204" pitchFamily="34" charset="0"/>
              </a:rPr>
              <a:t>Si la personne nommément désignée n’a plus la qualité indiquée, est-elle toujours bénéficiaire ?</a:t>
            </a:r>
          </a:p>
        </p:txBody>
      </p:sp>
      <p:grpSp>
        <p:nvGrpSpPr>
          <p:cNvPr id="6" name="Groupe 5">
            <a:extLst>
              <a:ext uri="{FF2B5EF4-FFF2-40B4-BE49-F238E27FC236}">
                <a16:creationId xmlns:a16="http://schemas.microsoft.com/office/drawing/2014/main" id="{079EFB26-B36D-41E7-B3C2-8B136CD8B337}"/>
              </a:ext>
            </a:extLst>
          </p:cNvPr>
          <p:cNvGrpSpPr/>
          <p:nvPr/>
        </p:nvGrpSpPr>
        <p:grpSpPr>
          <a:xfrm>
            <a:off x="5374399" y="865121"/>
            <a:ext cx="3775842" cy="496364"/>
            <a:chOff x="4036988" y="458401"/>
            <a:chExt cx="3775842" cy="1006131"/>
          </a:xfrm>
          <a:solidFill>
            <a:schemeClr val="accent4">
              <a:lumMod val="60000"/>
              <a:lumOff val="40000"/>
            </a:schemeClr>
          </a:solidFill>
        </p:grpSpPr>
        <p:grpSp>
          <p:nvGrpSpPr>
            <p:cNvPr id="7" name="Groupe 6">
              <a:extLst>
                <a:ext uri="{FF2B5EF4-FFF2-40B4-BE49-F238E27FC236}">
                  <a16:creationId xmlns:a16="http://schemas.microsoft.com/office/drawing/2014/main" id="{5833CADC-3611-4AF1-99C9-FEF47CF36453}"/>
                </a:ext>
              </a:extLst>
            </p:cNvPr>
            <p:cNvGrpSpPr/>
            <p:nvPr/>
          </p:nvGrpSpPr>
          <p:grpSpPr>
            <a:xfrm>
              <a:off x="4198847" y="977300"/>
              <a:ext cx="3613983" cy="487232"/>
              <a:chOff x="4181163" y="436473"/>
              <a:chExt cx="3613983" cy="487232"/>
            </a:xfrm>
            <a:grpFill/>
          </p:grpSpPr>
          <p:sp>
            <p:nvSpPr>
              <p:cNvPr id="12" name="Rectangle 11">
                <a:extLst>
                  <a:ext uri="{FF2B5EF4-FFF2-40B4-BE49-F238E27FC236}">
                    <a16:creationId xmlns:a16="http://schemas.microsoft.com/office/drawing/2014/main" id="{3D7914D1-435A-4487-8F5F-E4A429DB0ED1}"/>
                  </a:ext>
                </a:extLst>
              </p:cNvPr>
              <p:cNvSpPr/>
              <p:nvPr/>
            </p:nvSpPr>
            <p:spPr>
              <a:xfrm rot="10800000">
                <a:off x="4870324" y="436854"/>
                <a:ext cx="2924822" cy="486851"/>
              </a:xfrm>
              <a:prstGeom prst="rect">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Trapèze 12">
                <a:extLst>
                  <a:ext uri="{FF2B5EF4-FFF2-40B4-BE49-F238E27FC236}">
                    <a16:creationId xmlns:a16="http://schemas.microsoft.com/office/drawing/2014/main" id="{CE06C80C-B0EE-4BA8-ADF7-6F7EFDD604C9}"/>
                  </a:ext>
                </a:extLst>
              </p:cNvPr>
              <p:cNvSpPr/>
              <p:nvPr/>
            </p:nvSpPr>
            <p:spPr>
              <a:xfrm rot="10800000">
                <a:off x="4181163" y="436473"/>
                <a:ext cx="1033689" cy="487230"/>
              </a:xfrm>
              <a:prstGeom prst="trapezoid">
                <a:avLst>
                  <a:gd name="adj" fmla="val 70498"/>
                </a:avLst>
              </a:prstGeom>
              <a:solidFill>
                <a:srgbClr val="057A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e 8">
              <a:extLst>
                <a:ext uri="{FF2B5EF4-FFF2-40B4-BE49-F238E27FC236}">
                  <a16:creationId xmlns:a16="http://schemas.microsoft.com/office/drawing/2014/main" id="{2140FC30-FBF0-4CEB-AB03-0C2F5E03D640}"/>
                </a:ext>
              </a:extLst>
            </p:cNvPr>
            <p:cNvGrpSpPr/>
            <p:nvPr/>
          </p:nvGrpSpPr>
          <p:grpSpPr>
            <a:xfrm>
              <a:off x="4036988" y="458401"/>
              <a:ext cx="3775842" cy="439004"/>
              <a:chOff x="4276371" y="869758"/>
              <a:chExt cx="3775842" cy="439004"/>
            </a:xfrm>
            <a:grpFill/>
          </p:grpSpPr>
          <p:sp>
            <p:nvSpPr>
              <p:cNvPr id="10" name="Rectangle 9">
                <a:extLst>
                  <a:ext uri="{FF2B5EF4-FFF2-40B4-BE49-F238E27FC236}">
                    <a16:creationId xmlns:a16="http://schemas.microsoft.com/office/drawing/2014/main" id="{DE09FE41-D58E-4DD3-9B88-05F4AEDF5061}"/>
                  </a:ext>
                </a:extLst>
              </p:cNvPr>
              <p:cNvSpPr/>
              <p:nvPr/>
            </p:nvSpPr>
            <p:spPr>
              <a:xfrm rot="10800000">
                <a:off x="5014831" y="869758"/>
                <a:ext cx="3037382" cy="439004"/>
              </a:xfrm>
              <a:prstGeom prst="rect">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rapèze 10">
                <a:extLst>
                  <a:ext uri="{FF2B5EF4-FFF2-40B4-BE49-F238E27FC236}">
                    <a16:creationId xmlns:a16="http://schemas.microsoft.com/office/drawing/2014/main" id="{F3647987-00EA-4D20-A545-E17B77DF097B}"/>
                  </a:ext>
                </a:extLst>
              </p:cNvPr>
              <p:cNvSpPr/>
              <p:nvPr/>
            </p:nvSpPr>
            <p:spPr>
              <a:xfrm rot="10800000">
                <a:off x="4276371" y="869758"/>
                <a:ext cx="1321985" cy="439003"/>
              </a:xfrm>
              <a:prstGeom prst="trapezoid">
                <a:avLst>
                  <a:gd name="adj" fmla="val 70498"/>
                </a:avLst>
              </a:prstGeom>
              <a:solidFill>
                <a:srgbClr val="085859"/>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pic>
        <p:nvPicPr>
          <p:cNvPr id="3074" name="Picture 2" descr="Image associÃ©e">
            <a:extLst>
              <a:ext uri="{FF2B5EF4-FFF2-40B4-BE49-F238E27FC236}">
                <a16:creationId xmlns:a16="http://schemas.microsoft.com/office/drawing/2014/main" id="{E04F58C7-BF48-4D6E-ACEC-34800DBB32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116" y="1607546"/>
            <a:ext cx="2255092" cy="2255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B3054AD-52D9-4C4D-9760-1DFD9161A0D9}"/>
              </a:ext>
            </a:extLst>
          </p:cNvPr>
          <p:cNvSpPr/>
          <p:nvPr/>
        </p:nvSpPr>
        <p:spPr>
          <a:xfrm>
            <a:off x="84168" y="1130206"/>
            <a:ext cx="5290231" cy="430887"/>
          </a:xfrm>
          <a:prstGeom prst="rect">
            <a:avLst/>
          </a:prstGeom>
        </p:spPr>
        <p:txBody>
          <a:bodyPr wrap="none">
            <a:spAutoFit/>
          </a:bodyPr>
          <a:lstStyle/>
          <a:p>
            <a:pPr>
              <a:defRPr/>
            </a:pPr>
            <a:r>
              <a:rPr lang="fr-FR" sz="2200" b="1" dirty="0">
                <a:solidFill>
                  <a:srgbClr val="176268"/>
                </a:solidFill>
                <a:latin typeface="Arial" panose="020B0604020202020204" pitchFamily="34" charset="0"/>
                <a:cs typeface="Arial" panose="020B0604020202020204" pitchFamily="34" charset="0"/>
              </a:rPr>
              <a:t>Pour illustration, quelques exemples :</a:t>
            </a:r>
          </a:p>
        </p:txBody>
      </p:sp>
      <p:sp>
        <p:nvSpPr>
          <p:cNvPr id="16" name="Espace réservé du contenu 66">
            <a:extLst>
              <a:ext uri="{FF2B5EF4-FFF2-40B4-BE49-F238E27FC236}">
                <a16:creationId xmlns:a16="http://schemas.microsoft.com/office/drawing/2014/main" id="{EBE1A12C-D0FD-4C1D-BCF4-CE29FA693B5B}"/>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V. Exemples de clauses et impacts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24" y="2204864"/>
            <a:ext cx="4133130" cy="1446550"/>
          </a:xfrm>
          <a:prstGeom prst="rect">
            <a:avLst/>
          </a:prstGeom>
          <a:noFill/>
        </p:spPr>
        <p:txBody>
          <a:bodyPr wrap="square" rtlCol="0">
            <a:spAutoFit/>
          </a:bodyPr>
          <a:lstStyle/>
          <a:p>
            <a:pPr algn="ctr"/>
            <a:r>
              <a:rPr lang="en-US" sz="4400" b="1" dirty="0" err="1">
                <a:solidFill>
                  <a:srgbClr val="009999"/>
                </a:solidFill>
                <a:latin typeface="Arial" panose="020B0604020202020204" pitchFamily="34" charset="0"/>
                <a:ea typeface="Montserrat Semi" charset="0"/>
                <a:cs typeface="Arial" panose="020B0604020202020204" pitchFamily="34" charset="0"/>
              </a:rPr>
              <a:t>Echanges</a:t>
            </a:r>
            <a:r>
              <a:rPr lang="en-US" sz="4400" b="1" dirty="0">
                <a:solidFill>
                  <a:srgbClr val="009999"/>
                </a:solidFill>
                <a:latin typeface="Arial" panose="020B0604020202020204" pitchFamily="34" charset="0"/>
                <a:ea typeface="Montserrat Semi" charset="0"/>
                <a:cs typeface="Arial" panose="020B0604020202020204" pitchFamily="34" charset="0"/>
              </a:rPr>
              <a:t> /</a:t>
            </a:r>
          </a:p>
          <a:p>
            <a:pPr algn="ctr"/>
            <a:r>
              <a:rPr lang="en-US" sz="4400" b="1" dirty="0">
                <a:solidFill>
                  <a:srgbClr val="009999"/>
                </a:solidFill>
                <a:latin typeface="Arial" panose="020B0604020202020204" pitchFamily="34" charset="0"/>
                <a:ea typeface="Montserrat Semi" charset="0"/>
                <a:cs typeface="Arial" panose="020B0604020202020204" pitchFamily="34" charset="0"/>
              </a:rPr>
              <a:t>Questions</a:t>
            </a:r>
          </a:p>
        </p:txBody>
      </p:sp>
      <p:pic>
        <p:nvPicPr>
          <p:cNvPr id="5" name="Espace réservé pour une image  4">
            <a:extLst>
              <a:ext uri="{FF2B5EF4-FFF2-40B4-BE49-F238E27FC236}">
                <a16:creationId xmlns:a16="http://schemas.microsoft.com/office/drawing/2014/main" id="{CEE5A86F-D301-404F-9F64-0BCF96885E3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30088" r="30088"/>
          <a:stretch>
            <a:fillRect/>
          </a:stretch>
        </p:blipFill>
        <p:spPr>
          <a:xfrm>
            <a:off x="5041900" y="0"/>
            <a:ext cx="4102100" cy="6664325"/>
          </a:xfrm>
        </p:spPr>
      </p:pic>
      <p:grpSp>
        <p:nvGrpSpPr>
          <p:cNvPr id="4" name="Groupe 3">
            <a:extLst>
              <a:ext uri="{FF2B5EF4-FFF2-40B4-BE49-F238E27FC236}">
                <a16:creationId xmlns:a16="http://schemas.microsoft.com/office/drawing/2014/main" id="{5E67BCB2-D8B8-4757-858D-5FF0C09C0355}"/>
              </a:ext>
            </a:extLst>
          </p:cNvPr>
          <p:cNvGrpSpPr/>
          <p:nvPr/>
        </p:nvGrpSpPr>
        <p:grpSpPr>
          <a:xfrm>
            <a:off x="4380283" y="2671740"/>
            <a:ext cx="1322077" cy="1533609"/>
            <a:chOff x="4380283" y="2671740"/>
            <a:chExt cx="1322077" cy="1533609"/>
          </a:xfrm>
        </p:grpSpPr>
        <p:sp>
          <p:nvSpPr>
            <p:cNvPr id="7" name="Hexagon 6"/>
            <p:cNvSpPr/>
            <p:nvPr/>
          </p:nvSpPr>
          <p:spPr>
            <a:xfrm rot="16200000">
              <a:off x="4274517" y="2777506"/>
              <a:ext cx="1533609" cy="1322077"/>
            </a:xfrm>
            <a:prstGeom prst="hexagon">
              <a:avLst/>
            </a:prstGeom>
            <a:solidFill>
              <a:srgbClr val="00B2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9" tIns="17150" rIns="34299" bIns="17150" numCol="1" spcCol="0" rtlCol="0" fromWordArt="0" anchor="ctr" anchorCtr="0" forceAA="0" compatLnSpc="1">
              <a:prstTxWarp prst="textNoShape">
                <a:avLst/>
              </a:prstTxWarp>
              <a:noAutofit/>
            </a:bodyPr>
            <a:lstStyle/>
            <a:p>
              <a:pPr algn="ctr"/>
              <a:endParaRPr lang="en-US" sz="1351" dirty="0"/>
            </a:p>
          </p:txBody>
        </p:sp>
        <p:sp>
          <p:nvSpPr>
            <p:cNvPr id="9" name="Shape 2605"/>
            <p:cNvSpPr/>
            <p:nvPr/>
          </p:nvSpPr>
          <p:spPr>
            <a:xfrm>
              <a:off x="4684242" y="3065380"/>
              <a:ext cx="684288" cy="684269"/>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2"/>
            </a:solidFill>
            <a:ln w="12700">
              <a:miter lim="400000"/>
            </a:ln>
          </p:spPr>
          <p:txBody>
            <a:bodyPr lIns="14288" tIns="14288" rIns="14288" bIns="14288" anchor="ctr"/>
            <a:lstStyle/>
            <a:p>
              <a:pPr defTabSz="17144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grpSp>
    </p:spTree>
    <p:extLst>
      <p:ext uri="{BB962C8B-B14F-4D97-AF65-F5344CB8AC3E}">
        <p14:creationId xmlns:p14="http://schemas.microsoft.com/office/powerpoint/2010/main" val="29776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50" fill="hold"/>
                                        <p:tgtEl>
                                          <p:spTgt spid="15"/>
                                        </p:tgtEl>
                                        <p:attrNameLst>
                                          <p:attrName>ppt_x</p:attrName>
                                        </p:attrNameLst>
                                      </p:cBhvr>
                                      <p:tavLst>
                                        <p:tav tm="0">
                                          <p:val>
                                            <p:strVal val="0-#ppt_w/2"/>
                                          </p:val>
                                        </p:tav>
                                        <p:tav tm="100000">
                                          <p:val>
                                            <p:strVal val="#ppt_x"/>
                                          </p:val>
                                        </p:tav>
                                      </p:tavLst>
                                    </p:anim>
                                    <p:anim calcmode="lin" valueType="num">
                                      <p:cBhvr additive="base">
                                        <p:cTn id="8" dur="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58723"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545306" y="1907697"/>
            <a:ext cx="7920037" cy="4464050"/>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gn="just">
              <a:lnSpc>
                <a:spcPct val="150000"/>
              </a:lnSpc>
              <a:defRPr/>
            </a:pPr>
            <a:r>
              <a:rPr lang="fr-FR" sz="1600" b="1" dirty="0">
                <a:solidFill>
                  <a:schemeClr val="accent1"/>
                </a:solidFill>
                <a:latin typeface="Arial" panose="020B0604020202020204" pitchFamily="34" charset="0"/>
                <a:cs typeface="Arial" panose="020B0604020202020204" pitchFamily="34" charset="0"/>
              </a:rPr>
              <a:t>Certificat d’hérédité</a:t>
            </a:r>
          </a:p>
          <a:p>
            <a:pPr algn="just">
              <a:lnSpc>
                <a:spcPct val="150000"/>
              </a:lnSpc>
              <a:defRPr/>
            </a:pPr>
            <a:endParaRPr lang="fr-FR" sz="1600" b="1" i="1" dirty="0">
              <a:solidFill>
                <a:schemeClr val="accent1"/>
              </a:solidFill>
              <a:latin typeface="Arial" panose="020B0604020202020204" pitchFamily="34" charset="0"/>
              <a:cs typeface="Arial" panose="020B0604020202020204" pitchFamily="34" charset="0"/>
            </a:endParaRPr>
          </a:p>
          <a:p>
            <a:pPr algn="just">
              <a:lnSpc>
                <a:spcPct val="150000"/>
              </a:lnSpc>
              <a:defRPr/>
            </a:pPr>
            <a:r>
              <a:rPr lang="fr-FR" sz="1600" dirty="0">
                <a:solidFill>
                  <a:schemeClr val="accent1"/>
                </a:solidFill>
                <a:latin typeface="Arial" panose="020B0604020202020204" pitchFamily="34" charset="0"/>
                <a:cs typeface="Arial" panose="020B0604020202020204" pitchFamily="34" charset="0"/>
              </a:rPr>
              <a:t>En cas de succession inférieure à 5 000 €, le bénéficiaire peut prouver sa qualité d'héritier par une attestation signée de l'ensemble des héritiers. Cette attestation a vocation à remplacer le certificat d'hérédité délivré jusqu'ici par certains maires.</a:t>
            </a:r>
          </a:p>
          <a:p>
            <a:pPr algn="just">
              <a:lnSpc>
                <a:spcPct val="150000"/>
              </a:lnSpc>
              <a:defRPr/>
            </a:pPr>
            <a:endParaRPr lang="fr-FR" sz="1600" i="1" dirty="0">
              <a:solidFill>
                <a:schemeClr val="accent1"/>
              </a:solidFill>
              <a:latin typeface="Arial" panose="020B0604020202020204" pitchFamily="34" charset="0"/>
              <a:cs typeface="Arial" panose="020B0604020202020204" pitchFamily="34" charset="0"/>
            </a:endParaRPr>
          </a:p>
          <a:p>
            <a:pPr algn="just">
              <a:lnSpc>
                <a:spcPct val="150000"/>
              </a:lnSpc>
              <a:defRPr/>
            </a:pPr>
            <a:r>
              <a:rPr lang="fr-FR" sz="1600" dirty="0">
                <a:solidFill>
                  <a:schemeClr val="accent1"/>
                </a:solidFill>
                <a:latin typeface="Arial" panose="020B0604020202020204" pitchFamily="34" charset="0"/>
                <a:cs typeface="Arial" panose="020B0604020202020204" pitchFamily="34" charset="0"/>
              </a:rPr>
              <a:t>En cas de succession supérieure à 5 000 €, le bénéficiaire doit demander au notaire d'établir un acte de notoriété pour prouver sa qualité d'héritier.</a:t>
            </a:r>
          </a:p>
          <a:p>
            <a:pPr algn="just">
              <a:defRPr/>
            </a:pPr>
            <a:endParaRPr lang="fr-FR" sz="1600" i="1" dirty="0">
              <a:solidFill>
                <a:schemeClr val="accent1"/>
              </a:solidFill>
              <a:latin typeface="Arial" panose="020B0604020202020204" pitchFamily="34" charset="0"/>
              <a:cs typeface="Arial" panose="020B0604020202020204" pitchFamily="34" charset="0"/>
            </a:endParaRPr>
          </a:p>
          <a:p>
            <a:pPr algn="r">
              <a:defRPr/>
            </a:pPr>
            <a:r>
              <a:rPr lang="fr-FR" sz="1200" i="1" dirty="0">
                <a:solidFill>
                  <a:schemeClr val="accent1"/>
                </a:solidFill>
                <a:latin typeface="Arial" panose="020B0604020202020204" pitchFamily="34" charset="0"/>
                <a:cs typeface="Arial" panose="020B0604020202020204" pitchFamily="34" charset="0"/>
              </a:rPr>
              <a:t>(Source https://www.service-public.fr)</a:t>
            </a:r>
          </a:p>
          <a:p>
            <a:pPr>
              <a:defRPr/>
            </a:pPr>
            <a:endParaRPr lang="fr-FR" sz="1600" i="1" dirty="0">
              <a:solidFill>
                <a:schemeClr val="tx1"/>
              </a:solidFill>
            </a:endParaRPr>
          </a:p>
        </p:txBody>
      </p:sp>
      <p:sp>
        <p:nvSpPr>
          <p:cNvPr id="5" name="Titre 1"/>
          <p:cNvSpPr txBox="1">
            <a:spLocks/>
          </p:cNvSpPr>
          <p:nvPr/>
        </p:nvSpPr>
        <p:spPr bwMode="auto">
          <a:xfrm>
            <a:off x="395536" y="1105455"/>
            <a:ext cx="7739063" cy="719137"/>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b="1" dirty="0">
                <a:solidFill>
                  <a:srgbClr val="038B8B"/>
                </a:solidFill>
                <a:latin typeface="Arial" charset="0"/>
                <a:cs typeface="Arial" charset="0"/>
              </a:rPr>
              <a:t>ANNEXE</a:t>
            </a:r>
            <a:endParaRPr lang="fr-FR" b="1" i="1" dirty="0">
              <a:solidFill>
                <a:srgbClr val="038B8B"/>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59747"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545306" y="1988840"/>
            <a:ext cx="7920037" cy="4700752"/>
          </a:xfrm>
          <a:prstGeom prst="rect">
            <a:avLst/>
          </a:prstGeom>
          <a:noFill/>
          <a:ln>
            <a:noFill/>
          </a:ln>
          <a:extLst>
            <a:ext uri="{FAA26D3D-D897-4be2-8F04-BA451C77F1D7}"/>
          </a:extLst>
        </p:spPr>
        <p:txBody>
          <a:bodyPr anchor="ctr">
            <a:normAutofit fontScale="97500" lnSpcReduction="1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sz="1600" b="1" dirty="0">
                <a:solidFill>
                  <a:schemeClr val="accent1"/>
                </a:solidFill>
                <a:latin typeface="Arial" panose="020B0604020202020204" pitchFamily="34" charset="0"/>
                <a:cs typeface="Arial" panose="020B0604020202020204" pitchFamily="34" charset="0"/>
              </a:rPr>
              <a:t>Classement des héritiers par ordre de priorité</a:t>
            </a:r>
          </a:p>
          <a:p>
            <a:pPr>
              <a:defRPr/>
            </a:pPr>
            <a:endParaRPr lang="fr-FR" sz="1600" dirty="0">
              <a:solidFill>
                <a:schemeClr val="accent1"/>
              </a:solidFill>
              <a:latin typeface="Arial" panose="020B0604020202020204" pitchFamily="34" charset="0"/>
              <a:cs typeface="Arial" panose="020B0604020202020204" pitchFamily="34" charset="0"/>
            </a:endParaRPr>
          </a:p>
          <a:p>
            <a:pPr algn="just">
              <a:defRPr/>
            </a:pPr>
            <a:r>
              <a:rPr lang="fr-FR" sz="1600" dirty="0">
                <a:solidFill>
                  <a:schemeClr val="accent1"/>
                </a:solidFill>
                <a:latin typeface="Arial" panose="020B0604020202020204" pitchFamily="34" charset="0"/>
                <a:cs typeface="Arial" panose="020B0604020202020204" pitchFamily="34" charset="0"/>
              </a:rPr>
              <a:t>Lorsque le défunt n'a pas fait de testament, c'est la loi qui désigne ses héritiers et les classe par ordre de priorité. On parle de dévolution légale.</a:t>
            </a:r>
          </a:p>
          <a:p>
            <a:pPr algn="just">
              <a:defRPr/>
            </a:pPr>
            <a:endParaRPr lang="fr-FR" sz="1600" dirty="0">
              <a:solidFill>
                <a:schemeClr val="accent1"/>
              </a:solidFill>
              <a:latin typeface="Arial" panose="020B0604020202020204" pitchFamily="34" charset="0"/>
              <a:cs typeface="Arial" panose="020B0604020202020204" pitchFamily="34" charset="0"/>
            </a:endParaRPr>
          </a:p>
          <a:p>
            <a:pPr algn="just">
              <a:defRPr/>
            </a:pPr>
            <a:r>
              <a:rPr lang="fr-FR" sz="1600" dirty="0">
                <a:solidFill>
                  <a:schemeClr val="accent1"/>
                </a:solidFill>
                <a:latin typeface="Arial" panose="020B0604020202020204" pitchFamily="34" charset="0"/>
                <a:cs typeface="Arial" panose="020B0604020202020204" pitchFamily="34" charset="0"/>
              </a:rPr>
              <a:t>Les héritiers succèdent selon l'ordre suivant :</a:t>
            </a:r>
          </a:p>
          <a:p>
            <a:pPr algn="just">
              <a:defRPr/>
            </a:pPr>
            <a:endParaRPr lang="fr-FR" sz="1600" dirty="0">
              <a:solidFill>
                <a:schemeClr val="accent1"/>
              </a:solidFill>
              <a:latin typeface="Arial" panose="020B0604020202020204" pitchFamily="34" charset="0"/>
              <a:cs typeface="Arial" panose="020B0604020202020204" pitchFamily="34" charset="0"/>
            </a:endParaRPr>
          </a:p>
          <a:p>
            <a:pPr algn="just">
              <a:defRPr/>
            </a:pPr>
            <a:r>
              <a:rPr lang="fr-FR" sz="1600" dirty="0">
                <a:solidFill>
                  <a:schemeClr val="accent1"/>
                </a:solidFill>
                <a:latin typeface="Arial" panose="020B0604020202020204" pitchFamily="34" charset="0"/>
                <a:cs typeface="Arial" panose="020B0604020202020204" pitchFamily="34" charset="0"/>
              </a:rPr>
              <a:t>1/ Les enfants et leurs descendants (aucune distinction ne doit être faite entre les enfants, que leurs parents soient mariés ou non)</a:t>
            </a:r>
          </a:p>
          <a:p>
            <a:pPr algn="just">
              <a:defRPr/>
            </a:pPr>
            <a:r>
              <a:rPr lang="fr-FR" sz="1600" dirty="0">
                <a:solidFill>
                  <a:schemeClr val="accent1"/>
                </a:solidFill>
                <a:latin typeface="Arial" panose="020B0604020202020204" pitchFamily="34" charset="0"/>
                <a:cs typeface="Arial" panose="020B0604020202020204" pitchFamily="34" charset="0"/>
              </a:rPr>
              <a:t>2/ Les parents, les frères et sœurs et les descendants de ces derniers</a:t>
            </a:r>
          </a:p>
          <a:p>
            <a:pPr algn="just">
              <a:defRPr/>
            </a:pPr>
            <a:r>
              <a:rPr lang="fr-FR" sz="1600" dirty="0">
                <a:solidFill>
                  <a:schemeClr val="accent1"/>
                </a:solidFill>
                <a:latin typeface="Arial" panose="020B0604020202020204" pitchFamily="34" charset="0"/>
                <a:cs typeface="Arial" panose="020B0604020202020204" pitchFamily="34" charset="0"/>
              </a:rPr>
              <a:t>3/ Les ascendants autres que les parents</a:t>
            </a:r>
          </a:p>
          <a:p>
            <a:pPr algn="just">
              <a:defRPr/>
            </a:pPr>
            <a:r>
              <a:rPr lang="fr-FR" sz="1600" dirty="0">
                <a:solidFill>
                  <a:schemeClr val="accent1"/>
                </a:solidFill>
                <a:latin typeface="Arial" panose="020B0604020202020204" pitchFamily="34" charset="0"/>
                <a:cs typeface="Arial" panose="020B0604020202020204" pitchFamily="34" charset="0"/>
              </a:rPr>
              <a:t>4/ Les collatéraux autres que les frères et sœurs et les descendants de ces derniers</a:t>
            </a:r>
          </a:p>
          <a:p>
            <a:pPr algn="just">
              <a:defRPr/>
            </a:pPr>
            <a:endParaRPr lang="fr-FR" sz="1600" dirty="0">
              <a:solidFill>
                <a:schemeClr val="accent1"/>
              </a:solidFill>
              <a:latin typeface="Arial" panose="020B0604020202020204" pitchFamily="34" charset="0"/>
              <a:cs typeface="Arial" panose="020B0604020202020204" pitchFamily="34" charset="0"/>
            </a:endParaRPr>
          </a:p>
          <a:p>
            <a:pPr algn="just">
              <a:defRPr/>
            </a:pPr>
            <a:r>
              <a:rPr lang="fr-FR" sz="1600" dirty="0">
                <a:solidFill>
                  <a:schemeClr val="accent1"/>
                </a:solidFill>
                <a:latin typeface="Arial" panose="020B0604020202020204" pitchFamily="34" charset="0"/>
                <a:cs typeface="Arial" panose="020B0604020202020204" pitchFamily="34" charset="0"/>
              </a:rPr>
              <a:t>Chacune de ces 4 catégories constitue un ordre d'héritiers qui exclut les suivants. Ce sont les héritiers les plus proches en degré de parenté qui héritent et qui excluent les autres.</a:t>
            </a:r>
          </a:p>
          <a:p>
            <a:pPr algn="just">
              <a:defRPr/>
            </a:pPr>
            <a:endParaRPr lang="fr-FR" sz="1600" dirty="0">
              <a:solidFill>
                <a:schemeClr val="accent1"/>
              </a:solidFill>
              <a:latin typeface="Arial" panose="020B0604020202020204" pitchFamily="34" charset="0"/>
              <a:cs typeface="Arial" panose="020B0604020202020204" pitchFamily="34" charset="0"/>
            </a:endParaRPr>
          </a:p>
          <a:p>
            <a:pPr algn="just">
              <a:defRPr/>
            </a:pPr>
            <a:r>
              <a:rPr lang="fr-FR" sz="1600" dirty="0">
                <a:solidFill>
                  <a:schemeClr val="accent1"/>
                </a:solidFill>
                <a:latin typeface="Arial" panose="020B0604020202020204" pitchFamily="34" charset="0"/>
                <a:cs typeface="Arial" panose="020B0604020202020204" pitchFamily="34" charset="0"/>
              </a:rPr>
              <a:t>Toutefois, la règle de la représentation permet aux descendants d'un héritier déjà décédé de recueillir sa part d'héritage.</a:t>
            </a:r>
          </a:p>
          <a:p>
            <a:pPr algn="just">
              <a:defRPr/>
            </a:pPr>
            <a:endParaRPr lang="fr-FR" sz="1600" dirty="0">
              <a:solidFill>
                <a:schemeClr val="accent1"/>
              </a:solidFill>
              <a:latin typeface="Arial" panose="020B0604020202020204" pitchFamily="34" charset="0"/>
              <a:cs typeface="Arial" panose="020B0604020202020204" pitchFamily="34" charset="0"/>
            </a:endParaRPr>
          </a:p>
          <a:p>
            <a:pPr algn="r">
              <a:defRPr/>
            </a:pPr>
            <a:r>
              <a:rPr lang="fr-FR" sz="1200" i="1" dirty="0">
                <a:solidFill>
                  <a:schemeClr val="accent1"/>
                </a:solidFill>
                <a:latin typeface="Arial" panose="020B0604020202020204" pitchFamily="34" charset="0"/>
                <a:cs typeface="Arial" panose="020B0604020202020204" pitchFamily="34" charset="0"/>
              </a:rPr>
              <a:t>(Source https://www.service-public.fr)</a:t>
            </a:r>
          </a:p>
          <a:p>
            <a:pPr>
              <a:defRPr/>
            </a:pPr>
            <a:endParaRPr lang="fr-FR" sz="1600" i="1" dirty="0">
              <a:solidFill>
                <a:schemeClr val="tx1"/>
              </a:solidFill>
            </a:endParaRPr>
          </a:p>
        </p:txBody>
      </p:sp>
      <p:sp>
        <p:nvSpPr>
          <p:cNvPr id="6" name="Titre 1">
            <a:extLst>
              <a:ext uri="{FF2B5EF4-FFF2-40B4-BE49-F238E27FC236}">
                <a16:creationId xmlns:a16="http://schemas.microsoft.com/office/drawing/2014/main" id="{FC2DD689-FB41-4E16-B9B4-EDA221A0B7BC}"/>
              </a:ext>
            </a:extLst>
          </p:cNvPr>
          <p:cNvSpPr txBox="1">
            <a:spLocks/>
          </p:cNvSpPr>
          <p:nvPr/>
        </p:nvSpPr>
        <p:spPr bwMode="auto">
          <a:xfrm>
            <a:off x="395536" y="1105455"/>
            <a:ext cx="7739063" cy="719137"/>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b="1" dirty="0">
                <a:solidFill>
                  <a:srgbClr val="038B8B"/>
                </a:solidFill>
                <a:latin typeface="Arial" charset="0"/>
                <a:cs typeface="Arial" charset="0"/>
              </a:rPr>
              <a:t>ANNEXE</a:t>
            </a:r>
            <a:endParaRPr lang="fr-FR" b="1" i="1" dirty="0">
              <a:solidFill>
                <a:srgbClr val="038B8B"/>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5"/>
          <p:cNvSpPr>
            <a:spLocks noChangeArrowheads="1"/>
          </p:cNvSpPr>
          <p:nvPr/>
        </p:nvSpPr>
        <p:spPr bwMode="auto">
          <a:xfrm>
            <a:off x="0" y="0"/>
            <a:ext cx="9010650" cy="981075"/>
          </a:xfrm>
          <a:prstGeom prst="rect">
            <a:avLst/>
          </a:prstGeom>
          <a:noFill/>
          <a:ln w="9525">
            <a:noFill/>
            <a:miter lim="800000"/>
            <a:headEnd/>
            <a:tailEnd/>
          </a:ln>
        </p:spPr>
        <p:txBody>
          <a:bodyPr anchor="ctr"/>
          <a:lstStyle/>
          <a:p>
            <a:pPr marL="182563"/>
            <a:endParaRPr lang="fr-FR" sz="4000">
              <a:solidFill>
                <a:srgbClr val="A8003B"/>
              </a:solidFill>
            </a:endParaRPr>
          </a:p>
        </p:txBody>
      </p:sp>
      <p:sp>
        <p:nvSpPr>
          <p:cNvPr id="160771" name="Rectangle 2"/>
          <p:cNvSpPr txBox="1">
            <a:spLocks noChangeArrowheads="1"/>
          </p:cNvSpPr>
          <p:nvPr/>
        </p:nvSpPr>
        <p:spPr bwMode="auto">
          <a:xfrm>
            <a:off x="84138" y="0"/>
            <a:ext cx="8845550" cy="1022350"/>
          </a:xfrm>
          <a:prstGeom prst="rect">
            <a:avLst/>
          </a:prstGeom>
          <a:noFill/>
          <a:ln w="9525">
            <a:noFill/>
            <a:miter lim="800000"/>
            <a:headEnd/>
            <a:tailEnd/>
          </a:ln>
        </p:spPr>
        <p:txBody>
          <a:bodyPr anchor="ctr"/>
          <a:lstStyle/>
          <a:p>
            <a:pPr algn="ctr"/>
            <a:endParaRPr lang="fr-FR" sz="4400">
              <a:solidFill>
                <a:schemeClr val="tx2"/>
              </a:solidFill>
            </a:endParaRPr>
          </a:p>
        </p:txBody>
      </p:sp>
      <p:sp>
        <p:nvSpPr>
          <p:cNvPr id="8" name="Titre 1"/>
          <p:cNvSpPr txBox="1">
            <a:spLocks/>
          </p:cNvSpPr>
          <p:nvPr/>
        </p:nvSpPr>
        <p:spPr bwMode="auto">
          <a:xfrm>
            <a:off x="539552" y="1834041"/>
            <a:ext cx="8275166" cy="4722842"/>
          </a:xfrm>
          <a:prstGeom prst="rect">
            <a:avLst/>
          </a:prstGeom>
          <a:noFill/>
          <a:ln>
            <a:noFill/>
          </a:ln>
          <a:extLst>
            <a:ext uri="{FAA26D3D-D897-4be2-8F04-BA451C77F1D7}"/>
          </a:extLst>
        </p:spPr>
        <p:txBody>
          <a:bodyPr anchor="ctr">
            <a:normAutofit fontScale="97500" lnSpcReduction="100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lnSpc>
                <a:spcPct val="120000"/>
              </a:lnSpc>
              <a:defRPr/>
            </a:pPr>
            <a:r>
              <a:rPr lang="fr-FR" sz="1600" b="1" dirty="0">
                <a:solidFill>
                  <a:schemeClr val="accent1"/>
                </a:solidFill>
                <a:latin typeface="Arial" panose="020B0604020202020204" pitchFamily="34" charset="0"/>
                <a:cs typeface="Arial" panose="020B0604020202020204" pitchFamily="34" charset="0"/>
              </a:rPr>
              <a:t>Règle de la représentation</a:t>
            </a:r>
          </a:p>
          <a:p>
            <a:pPr>
              <a:lnSpc>
                <a:spcPct val="120000"/>
              </a:lnSpc>
              <a:defRPr/>
            </a:pPr>
            <a:endParaRPr lang="fr-FR" sz="1600" dirty="0">
              <a:solidFill>
                <a:schemeClr val="accent1"/>
              </a:solidFill>
              <a:latin typeface="Arial" panose="020B0604020202020204" pitchFamily="34" charset="0"/>
              <a:cs typeface="Arial" panose="020B0604020202020204" pitchFamily="34" charset="0"/>
            </a:endParaRPr>
          </a:p>
          <a:p>
            <a:pPr algn="just">
              <a:lnSpc>
                <a:spcPct val="120000"/>
              </a:lnSpc>
              <a:defRPr/>
            </a:pPr>
            <a:r>
              <a:rPr lang="fr-FR" sz="1600" dirty="0">
                <a:solidFill>
                  <a:schemeClr val="accent1"/>
                </a:solidFill>
                <a:latin typeface="Arial" panose="020B0604020202020204" pitchFamily="34" charset="0"/>
                <a:cs typeface="Arial" panose="020B0604020202020204" pitchFamily="34" charset="0"/>
              </a:rPr>
              <a:t>La règle de la représentation permet aux descendants d'une personne décédée de recueillir la part de succession que celle-ci aurait dû recevoir si elle n'était pas déjà morte. On dit qu'ils viennent par représentation.</a:t>
            </a:r>
          </a:p>
          <a:p>
            <a:pPr algn="just">
              <a:lnSpc>
                <a:spcPct val="120000"/>
              </a:lnSpc>
              <a:defRPr/>
            </a:pPr>
            <a:endParaRPr lang="fr-FR" sz="1600" dirty="0">
              <a:solidFill>
                <a:schemeClr val="accent1"/>
              </a:solidFill>
              <a:latin typeface="Arial" panose="020B0604020202020204" pitchFamily="34" charset="0"/>
              <a:cs typeface="Arial" panose="020B0604020202020204" pitchFamily="34" charset="0"/>
            </a:endParaRPr>
          </a:p>
          <a:p>
            <a:pPr algn="just">
              <a:lnSpc>
                <a:spcPct val="120000"/>
              </a:lnSpc>
              <a:defRPr/>
            </a:pPr>
            <a:r>
              <a:rPr lang="fr-FR" sz="1600" dirty="0">
                <a:solidFill>
                  <a:schemeClr val="accent1"/>
                </a:solidFill>
                <a:latin typeface="Arial" panose="020B0604020202020204" pitchFamily="34" charset="0"/>
                <a:cs typeface="Arial" panose="020B0604020202020204" pitchFamily="34" charset="0"/>
              </a:rPr>
              <a:t>Les héritiers suivants peuvent être représentés par leurs descendants :</a:t>
            </a:r>
          </a:p>
          <a:p>
            <a:pPr algn="just">
              <a:lnSpc>
                <a:spcPct val="120000"/>
              </a:lnSpc>
              <a:defRPr/>
            </a:pPr>
            <a:endParaRPr lang="fr-FR" sz="1600" dirty="0">
              <a:solidFill>
                <a:schemeClr val="accent1"/>
              </a:solidFill>
              <a:latin typeface="Arial" panose="020B0604020202020204" pitchFamily="34" charset="0"/>
              <a:cs typeface="Arial" panose="020B0604020202020204" pitchFamily="34" charset="0"/>
            </a:endParaRPr>
          </a:p>
          <a:p>
            <a:pPr algn="just">
              <a:lnSpc>
                <a:spcPct val="120000"/>
              </a:lnSpc>
              <a:defRPr/>
            </a:pPr>
            <a:r>
              <a:rPr lang="fr-FR" sz="1600" dirty="0">
                <a:solidFill>
                  <a:schemeClr val="accent1"/>
                </a:solidFill>
                <a:latin typeface="Arial" panose="020B0604020202020204" pitchFamily="34" charset="0"/>
                <a:cs typeface="Arial" panose="020B0604020202020204" pitchFamily="34" charset="0"/>
              </a:rPr>
              <a:t>Enfants du défunt et leurs descendants</a:t>
            </a:r>
          </a:p>
          <a:p>
            <a:pPr algn="just">
              <a:lnSpc>
                <a:spcPct val="120000"/>
              </a:lnSpc>
              <a:defRPr/>
            </a:pPr>
            <a:r>
              <a:rPr lang="fr-FR" sz="1600" dirty="0">
                <a:solidFill>
                  <a:schemeClr val="accent1"/>
                </a:solidFill>
                <a:latin typeface="Arial" panose="020B0604020202020204" pitchFamily="34" charset="0"/>
                <a:cs typeface="Arial" panose="020B0604020202020204" pitchFamily="34" charset="0"/>
              </a:rPr>
              <a:t>Frères et sœurs du défunt et leurs descendants</a:t>
            </a:r>
          </a:p>
          <a:p>
            <a:pPr algn="just">
              <a:lnSpc>
                <a:spcPct val="160000"/>
              </a:lnSpc>
              <a:defRPr/>
            </a:pPr>
            <a:r>
              <a:rPr lang="fr-FR" sz="1600" dirty="0">
                <a:solidFill>
                  <a:schemeClr val="accent1"/>
                </a:solidFill>
                <a:latin typeface="Arial" panose="020B0604020202020204" pitchFamily="34" charset="0"/>
                <a:cs typeface="Arial" panose="020B0604020202020204" pitchFamily="34" charset="0"/>
              </a:rPr>
              <a:t>Exemple : Jean meurt en laissant son fils Michel ; sa fille Sophie, déjà décédée, a 2 enfants, Caroline et Bruno. Pour la succession de Jean, Caroline et Bruno vont représenter leur mère Sophie : ils recueillent sa part, c'est à dire la moitié de la succession, l'autre moitié revenant à leur oncle Michel.</a:t>
            </a:r>
          </a:p>
          <a:p>
            <a:pPr>
              <a:defRPr/>
            </a:pPr>
            <a:endParaRPr lang="fr-FR" sz="1600" i="1" dirty="0">
              <a:solidFill>
                <a:schemeClr val="accent1"/>
              </a:solidFill>
              <a:latin typeface="Arial" panose="020B0604020202020204" pitchFamily="34" charset="0"/>
              <a:cs typeface="Arial" panose="020B0604020202020204" pitchFamily="34" charset="0"/>
            </a:endParaRPr>
          </a:p>
          <a:p>
            <a:pPr algn="r">
              <a:defRPr/>
            </a:pPr>
            <a:r>
              <a:rPr lang="fr-FR" sz="1200" i="1" dirty="0">
                <a:solidFill>
                  <a:schemeClr val="accent1"/>
                </a:solidFill>
                <a:latin typeface="Arial" panose="020B0604020202020204" pitchFamily="34" charset="0"/>
                <a:cs typeface="Arial" panose="020B0604020202020204" pitchFamily="34" charset="0"/>
              </a:rPr>
              <a:t>(Source https://www.service-public.fr)</a:t>
            </a:r>
          </a:p>
        </p:txBody>
      </p:sp>
      <p:sp>
        <p:nvSpPr>
          <p:cNvPr id="6" name="Titre 1">
            <a:extLst>
              <a:ext uri="{FF2B5EF4-FFF2-40B4-BE49-F238E27FC236}">
                <a16:creationId xmlns:a16="http://schemas.microsoft.com/office/drawing/2014/main" id="{C3FEDBAE-3D10-4C8C-9CE1-A6DEEE7AE809}"/>
              </a:ext>
            </a:extLst>
          </p:cNvPr>
          <p:cNvSpPr txBox="1">
            <a:spLocks/>
          </p:cNvSpPr>
          <p:nvPr/>
        </p:nvSpPr>
        <p:spPr bwMode="auto">
          <a:xfrm>
            <a:off x="395536" y="1105455"/>
            <a:ext cx="7739063" cy="719137"/>
          </a:xfrm>
          <a:prstGeom prst="rect">
            <a:avLst/>
          </a:prstGeom>
          <a:noFill/>
          <a:ln>
            <a:noFill/>
          </a:ln>
          <a:extLst>
            <a:ext uri="{FAA26D3D-D897-4be2-8F04-BA451C77F1D7}"/>
          </a:extLst>
        </p:spPr>
        <p:txBody>
          <a:bodyPr anchor="ctr">
            <a:normAutofit fontScale="97500"/>
          </a:bodyPr>
          <a:lstStyle>
            <a:lvl1pPr algn="l" rtl="0" eaLnBrk="0" fontAlgn="base" hangingPunct="0">
              <a:spcBef>
                <a:spcPct val="0"/>
              </a:spcBef>
              <a:spcAft>
                <a:spcPct val="0"/>
              </a:spcAft>
              <a:defRPr sz="2800" b="0" kern="1200">
                <a:solidFill>
                  <a:srgbClr val="4D4E50"/>
                </a:solidFill>
                <a:latin typeface="Tahoma"/>
                <a:ea typeface="ＭＳ Ｐゴシック" charset="0"/>
                <a:cs typeface="Tahoma"/>
              </a:defRPr>
            </a:lvl1pPr>
            <a:lvl2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2200">
                <a:solidFill>
                  <a:srgbClr val="16AAA1"/>
                </a:solidFill>
                <a:latin typeface="Calibri" pitchFamily="34" charset="0"/>
                <a:ea typeface="ＭＳ Ｐゴシック" charset="0"/>
                <a:cs typeface="ＭＳ Ｐゴシック" charset="0"/>
              </a:defRPr>
            </a:lvl5pPr>
            <a:lvl6pPr marL="457200" algn="l" rtl="0" fontAlgn="base">
              <a:spcBef>
                <a:spcPct val="0"/>
              </a:spcBef>
              <a:spcAft>
                <a:spcPct val="0"/>
              </a:spcAft>
              <a:defRPr sz="2800">
                <a:solidFill>
                  <a:schemeClr val="bg1"/>
                </a:solidFill>
                <a:latin typeface="Calibri" pitchFamily="34" charset="0"/>
              </a:defRPr>
            </a:lvl6pPr>
            <a:lvl7pPr marL="914400" algn="l" rtl="0" fontAlgn="base">
              <a:spcBef>
                <a:spcPct val="0"/>
              </a:spcBef>
              <a:spcAft>
                <a:spcPct val="0"/>
              </a:spcAft>
              <a:defRPr sz="2800">
                <a:solidFill>
                  <a:schemeClr val="bg1"/>
                </a:solidFill>
                <a:latin typeface="Calibri" pitchFamily="34" charset="0"/>
              </a:defRPr>
            </a:lvl7pPr>
            <a:lvl8pPr marL="1371600" algn="l" rtl="0" fontAlgn="base">
              <a:spcBef>
                <a:spcPct val="0"/>
              </a:spcBef>
              <a:spcAft>
                <a:spcPct val="0"/>
              </a:spcAft>
              <a:defRPr sz="2800">
                <a:solidFill>
                  <a:schemeClr val="bg1"/>
                </a:solidFill>
                <a:latin typeface="Calibri" pitchFamily="34" charset="0"/>
              </a:defRPr>
            </a:lvl8pPr>
            <a:lvl9pPr marL="1828800" algn="l" rtl="0" fontAlgn="base">
              <a:spcBef>
                <a:spcPct val="0"/>
              </a:spcBef>
              <a:spcAft>
                <a:spcPct val="0"/>
              </a:spcAft>
              <a:defRPr sz="2800">
                <a:solidFill>
                  <a:schemeClr val="bg1"/>
                </a:solidFill>
                <a:latin typeface="Calibri" pitchFamily="34" charset="0"/>
              </a:defRPr>
            </a:lvl9pPr>
          </a:lstStyle>
          <a:p>
            <a:pPr>
              <a:defRPr/>
            </a:pPr>
            <a:r>
              <a:rPr lang="fr-FR" b="1" dirty="0">
                <a:solidFill>
                  <a:srgbClr val="038B8B"/>
                </a:solidFill>
                <a:latin typeface="Arial" charset="0"/>
                <a:cs typeface="Arial" charset="0"/>
              </a:rPr>
              <a:t>ANNEXE</a:t>
            </a:r>
            <a:endParaRPr lang="fr-FR" b="1" i="1" dirty="0">
              <a:solidFill>
                <a:srgbClr val="038B8B"/>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66">
            <a:extLst>
              <a:ext uri="{FF2B5EF4-FFF2-40B4-BE49-F238E27FC236}">
                <a16:creationId xmlns:a16="http://schemas.microsoft.com/office/drawing/2014/main" id="{FB6A4BDE-5E0E-44DF-9497-02067BB6B7D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buClr>
                <a:srgbClr val="000000"/>
              </a:buClr>
            </a:pPr>
            <a:r>
              <a:rPr lang="fr-FR" sz="800" b="1" dirty="0">
                <a:solidFill>
                  <a:prstClr val="white"/>
                </a:solidFill>
                <a:latin typeface="Arial" panose="020B0604020202020204" pitchFamily="34" charset="0"/>
                <a:cs typeface="Arial" panose="020B0604020202020204" pitchFamily="34" charset="0"/>
              </a:rPr>
              <a:t>Vos interlocuteurs</a:t>
            </a:r>
          </a:p>
        </p:txBody>
      </p:sp>
      <p:sp>
        <p:nvSpPr>
          <p:cNvPr id="14" name="Espace réservé du contenu 66">
            <a:extLst>
              <a:ext uri="{FF2B5EF4-FFF2-40B4-BE49-F238E27FC236}">
                <a16:creationId xmlns:a16="http://schemas.microsoft.com/office/drawing/2014/main" id="{966E6783-956D-4923-9898-EDD39C2C8C61}"/>
              </a:ext>
            </a:extLst>
          </p:cNvPr>
          <p:cNvSpPr txBox="1">
            <a:spLocks/>
          </p:cNvSpPr>
          <p:nvPr/>
        </p:nvSpPr>
        <p:spPr bwMode="auto">
          <a:xfrm>
            <a:off x="5702572" y="1113493"/>
            <a:ext cx="3471908" cy="24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buClr>
                <a:srgbClr val="000000"/>
              </a:buClr>
            </a:pPr>
            <a:endParaRPr lang="fr-FR" sz="800" b="1" dirty="0">
              <a:solidFill>
                <a:prstClr val="white"/>
              </a:solidFill>
              <a:latin typeface="Arial" panose="020B0604020202020204" pitchFamily="34" charset="0"/>
              <a:cs typeface="Arial" panose="020B0604020202020204" pitchFamily="34" charset="0"/>
            </a:endParaRPr>
          </a:p>
        </p:txBody>
      </p:sp>
      <p:pic>
        <p:nvPicPr>
          <p:cNvPr id="84" name="Picture 2">
            <a:extLst>
              <a:ext uri="{FF2B5EF4-FFF2-40B4-BE49-F238E27FC236}">
                <a16:creationId xmlns:a16="http://schemas.microsoft.com/office/drawing/2014/main" id="{43558FE2-031F-4355-A719-037F47498D80}"/>
              </a:ext>
            </a:extLst>
          </p:cNvPr>
          <p:cNvPicPr>
            <a:picLocks noChangeAspect="1" noChangeArrowheads="1"/>
          </p:cNvPicPr>
          <p:nvPr/>
        </p:nvPicPr>
        <p:blipFill rotWithShape="1">
          <a:blip r:embed="rId3" cstate="email">
            <a:duotone>
              <a:prstClr val="black"/>
              <a:srgbClr val="15A599">
                <a:tint val="45000"/>
                <a:satMod val="400000"/>
              </a:srgbClr>
            </a:duotone>
            <a:extLst>
              <a:ext uri="{28A0092B-C50C-407E-A947-70E740481C1C}">
                <a14:useLocalDpi xmlns:a14="http://schemas.microsoft.com/office/drawing/2010/main" val="0"/>
              </a:ext>
            </a:extLst>
          </a:blip>
          <a:srcRect b="20331"/>
          <a:stretch/>
        </p:blipFill>
        <p:spPr bwMode="auto">
          <a:xfrm>
            <a:off x="0" y="4055897"/>
            <a:ext cx="9146903" cy="280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a:extLst>
              <a:ext uri="{FF2B5EF4-FFF2-40B4-BE49-F238E27FC236}">
                <a16:creationId xmlns:a16="http://schemas.microsoft.com/office/drawing/2014/main" id="{365B668E-A315-49CE-9979-FE3342D7208C}"/>
              </a:ext>
            </a:extLst>
          </p:cNvPr>
          <p:cNvSpPr txBox="1"/>
          <p:nvPr/>
        </p:nvSpPr>
        <p:spPr>
          <a:xfrm>
            <a:off x="251520" y="2251457"/>
            <a:ext cx="3313424" cy="954107"/>
          </a:xfrm>
          <a:prstGeom prst="rect">
            <a:avLst/>
          </a:prstGeom>
          <a:noFill/>
        </p:spPr>
        <p:txBody>
          <a:bodyPr wrap="square" rtlCol="0">
            <a:spAutoFit/>
          </a:bodyPr>
          <a:lstStyle/>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Florent VELLEMAN</a:t>
            </a:r>
          </a:p>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Directeur Associé Risk Management</a:t>
            </a:r>
          </a:p>
          <a:p>
            <a:pPr fontAlgn="auto">
              <a:spcBef>
                <a:spcPts val="0"/>
              </a:spcBef>
              <a:spcAft>
                <a:spcPts val="0"/>
              </a:spcAft>
              <a:tabLst>
                <a:tab pos="82550" algn="l"/>
              </a:tabLst>
            </a:pPr>
            <a:r>
              <a:rPr lang="en-GB" sz="1400" b="1" u="sng" dirty="0">
                <a:solidFill>
                  <a:srgbClr val="15A599"/>
                </a:solidFill>
                <a:latin typeface="Arial" panose="020B0604020202020204" pitchFamily="34" charset="0"/>
                <a:cs typeface="Arial" panose="020B0604020202020204" pitchFamily="34" charset="0"/>
              </a:rPr>
              <a:t>f.velleman@groupey.fr</a:t>
            </a:r>
          </a:p>
          <a:p>
            <a:pPr fontAlgn="auto">
              <a:spcBef>
                <a:spcPts val="0"/>
              </a:spcBef>
              <a:spcAft>
                <a:spcPts val="0"/>
              </a:spcAft>
              <a:tabLst>
                <a:tab pos="82550" algn="l"/>
              </a:tabLst>
            </a:pPr>
            <a:r>
              <a:rPr lang="en-GB" sz="1400" b="1" dirty="0">
                <a:solidFill>
                  <a:srgbClr val="15A599"/>
                </a:solidFill>
                <a:latin typeface="Arial" panose="020B0604020202020204" pitchFamily="34" charset="0"/>
                <a:cs typeface="Arial" panose="020B0604020202020204" pitchFamily="34" charset="0"/>
              </a:rPr>
              <a:t>07 85 45 63 33</a:t>
            </a:r>
            <a:r>
              <a:rPr lang="fr-FR" sz="1400" b="1" dirty="0">
                <a:solidFill>
                  <a:srgbClr val="15A599"/>
                </a:solidFill>
                <a:latin typeface="Arial" panose="020B0604020202020204" pitchFamily="34" charset="0"/>
                <a:cs typeface="Arial" panose="020B0604020202020204" pitchFamily="34" charset="0"/>
              </a:rPr>
              <a:t> </a:t>
            </a:r>
          </a:p>
        </p:txBody>
      </p:sp>
      <p:sp>
        <p:nvSpPr>
          <p:cNvPr id="8" name="ZoneTexte 7">
            <a:extLst>
              <a:ext uri="{FF2B5EF4-FFF2-40B4-BE49-F238E27FC236}">
                <a16:creationId xmlns:a16="http://schemas.microsoft.com/office/drawing/2014/main" id="{3B265A92-E5E4-431E-8B65-E030CA7F54E1}"/>
              </a:ext>
            </a:extLst>
          </p:cNvPr>
          <p:cNvSpPr txBox="1"/>
          <p:nvPr/>
        </p:nvSpPr>
        <p:spPr>
          <a:xfrm>
            <a:off x="3980398" y="2143735"/>
            <a:ext cx="2192372" cy="1169551"/>
          </a:xfrm>
          <a:prstGeom prst="rect">
            <a:avLst/>
          </a:prstGeom>
          <a:noFill/>
        </p:spPr>
        <p:txBody>
          <a:bodyPr wrap="square" rtlCol="0">
            <a:spAutoFit/>
          </a:bodyPr>
          <a:lstStyle/>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Joffrey BISET</a:t>
            </a:r>
          </a:p>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Consultant Senior Risk Management </a:t>
            </a:r>
          </a:p>
          <a:p>
            <a:pPr fontAlgn="auto">
              <a:spcBef>
                <a:spcPts val="0"/>
              </a:spcBef>
              <a:spcAft>
                <a:spcPts val="0"/>
              </a:spcAft>
              <a:tabLst>
                <a:tab pos="82550" algn="l"/>
              </a:tabLst>
            </a:pPr>
            <a:r>
              <a:rPr lang="fr-FR" sz="1400" b="1" u="sng" dirty="0">
                <a:solidFill>
                  <a:srgbClr val="15A599"/>
                </a:solidFill>
                <a:latin typeface="Arial" panose="020B0604020202020204" pitchFamily="34" charset="0"/>
                <a:cs typeface="Arial" panose="020B0604020202020204" pitchFamily="34" charset="0"/>
              </a:rPr>
              <a:t>j.biset@groupey.fr</a:t>
            </a:r>
          </a:p>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06 36 41 13 69</a:t>
            </a:r>
          </a:p>
        </p:txBody>
      </p:sp>
      <p:sp>
        <p:nvSpPr>
          <p:cNvPr id="9" name="ZoneTexte 8">
            <a:extLst>
              <a:ext uri="{FF2B5EF4-FFF2-40B4-BE49-F238E27FC236}">
                <a16:creationId xmlns:a16="http://schemas.microsoft.com/office/drawing/2014/main" id="{2763F482-F4E6-4096-90E1-7C6EC4B54206}"/>
              </a:ext>
            </a:extLst>
          </p:cNvPr>
          <p:cNvSpPr txBox="1"/>
          <p:nvPr/>
        </p:nvSpPr>
        <p:spPr>
          <a:xfrm>
            <a:off x="6588224" y="2251457"/>
            <a:ext cx="2192372" cy="954107"/>
          </a:xfrm>
          <a:prstGeom prst="rect">
            <a:avLst/>
          </a:prstGeom>
          <a:noFill/>
        </p:spPr>
        <p:txBody>
          <a:bodyPr wrap="square" rtlCol="0">
            <a:spAutoFit/>
          </a:bodyPr>
          <a:lstStyle/>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Imène NACHIT</a:t>
            </a:r>
          </a:p>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Juriste conformité</a:t>
            </a:r>
          </a:p>
          <a:p>
            <a:pPr fontAlgn="auto">
              <a:spcBef>
                <a:spcPts val="0"/>
              </a:spcBef>
              <a:spcAft>
                <a:spcPts val="0"/>
              </a:spcAft>
              <a:tabLst>
                <a:tab pos="82550" algn="l"/>
              </a:tabLst>
            </a:pPr>
            <a:r>
              <a:rPr lang="fr-FR" sz="1400" b="1" u="sng" dirty="0">
                <a:solidFill>
                  <a:srgbClr val="15A599"/>
                </a:solidFill>
                <a:latin typeface="Arial" panose="020B0604020202020204" pitchFamily="34" charset="0"/>
                <a:cs typeface="Arial" panose="020B0604020202020204" pitchFamily="34" charset="0"/>
              </a:rPr>
              <a:t>i.nachit@groupey.fr</a:t>
            </a:r>
          </a:p>
          <a:p>
            <a:pPr fontAlgn="auto">
              <a:spcBef>
                <a:spcPts val="0"/>
              </a:spcBef>
              <a:spcAft>
                <a:spcPts val="0"/>
              </a:spcAft>
              <a:tabLst>
                <a:tab pos="82550" algn="l"/>
              </a:tabLst>
            </a:pPr>
            <a:r>
              <a:rPr lang="fr-FR" sz="1400" b="1" dirty="0">
                <a:solidFill>
                  <a:srgbClr val="15A599"/>
                </a:solidFill>
                <a:latin typeface="Arial" panose="020B0604020202020204" pitchFamily="34" charset="0"/>
                <a:cs typeface="Arial" panose="020B0604020202020204" pitchFamily="34" charset="0"/>
              </a:rPr>
              <a:t>05 49 32 49 32</a:t>
            </a:r>
          </a:p>
        </p:txBody>
      </p:sp>
    </p:spTree>
    <p:extLst>
      <p:ext uri="{BB962C8B-B14F-4D97-AF65-F5344CB8AC3E}">
        <p14:creationId xmlns:p14="http://schemas.microsoft.com/office/powerpoint/2010/main" val="386944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D3EDCC-EF29-4F93-B2BA-E88BD4DDF627}"/>
              </a:ext>
            </a:extLst>
          </p:cNvPr>
          <p:cNvSpPr txBox="1"/>
          <p:nvPr/>
        </p:nvSpPr>
        <p:spPr>
          <a:xfrm>
            <a:off x="196427" y="2567543"/>
            <a:ext cx="8696053" cy="4273414"/>
          </a:xfrm>
          <a:prstGeom prst="rect">
            <a:avLst/>
          </a:prstGeom>
          <a:noFill/>
        </p:spPr>
        <p:txBody>
          <a:bodyPr wrap="square" rtlCol="0">
            <a:spAutoFit/>
          </a:bodyPr>
          <a:lstStyle/>
          <a:p>
            <a:pPr algn="just">
              <a:lnSpc>
                <a:spcPct val="114000"/>
              </a:lnSpc>
            </a:pPr>
            <a:r>
              <a:rPr lang="fr-FR" sz="2000" dirty="0">
                <a:solidFill>
                  <a:schemeClr val="tx2"/>
                </a:solidFill>
              </a:rPr>
              <a:t>Les assureurs doivent tout mettre en œuvre pour régler rapidement les capitaux dus au titre des contrats d’assurance vie et/ou de prévoyance souscrits. Ces obligations ont été renforcées avec le dispositif « Loi Eckert » du 13 juin 2014.</a:t>
            </a:r>
          </a:p>
          <a:p>
            <a:pPr algn="just">
              <a:lnSpc>
                <a:spcPct val="114000"/>
              </a:lnSpc>
            </a:pPr>
            <a:endParaRPr lang="fr-FR" sz="2000" dirty="0">
              <a:solidFill>
                <a:schemeClr val="tx2"/>
              </a:solidFill>
            </a:endParaRPr>
          </a:p>
          <a:p>
            <a:pPr algn="just">
              <a:lnSpc>
                <a:spcPct val="114000"/>
              </a:lnSpc>
            </a:pPr>
            <a:r>
              <a:rPr lang="fr-FR" sz="2000" dirty="0">
                <a:solidFill>
                  <a:schemeClr val="tx2"/>
                </a:solidFill>
              </a:rPr>
              <a:t>L’identification des bénéficiaires relève de la responsabilité de l’assureur, qui doit se prémunir d’éventuelles difficultés pouvant émaner d’une interprétation de la clause, ou dans le cas où celle-ci fait défaut.</a:t>
            </a:r>
          </a:p>
          <a:p>
            <a:pPr algn="just">
              <a:lnSpc>
                <a:spcPct val="114000"/>
              </a:lnSpc>
            </a:pPr>
            <a:endParaRPr lang="fr-FR" sz="2000" dirty="0">
              <a:solidFill>
                <a:schemeClr val="tx2"/>
              </a:solidFill>
            </a:endParaRPr>
          </a:p>
          <a:p>
            <a:pPr algn="just">
              <a:lnSpc>
                <a:spcPct val="114000"/>
              </a:lnSpc>
            </a:pPr>
            <a:r>
              <a:rPr lang="fr-FR" sz="2000" dirty="0">
                <a:solidFill>
                  <a:schemeClr val="tx2"/>
                </a:solidFill>
              </a:rPr>
              <a:t>Pour la rédaction, notamment en cas de choix pour une clause libre, le souscripteur a également un rôle important à jouer !</a:t>
            </a:r>
          </a:p>
          <a:p>
            <a:pPr algn="just">
              <a:lnSpc>
                <a:spcPct val="114000"/>
              </a:lnSpc>
            </a:pPr>
            <a:r>
              <a:rPr lang="fr-FR" sz="2000" dirty="0">
                <a:solidFill>
                  <a:schemeClr val="tx2"/>
                </a:solidFill>
              </a:rPr>
              <a:t>  </a:t>
            </a:r>
          </a:p>
        </p:txBody>
      </p:sp>
      <p:sp>
        <p:nvSpPr>
          <p:cNvPr id="4" name="TextBox 14">
            <a:extLst>
              <a:ext uri="{FF2B5EF4-FFF2-40B4-BE49-F238E27FC236}">
                <a16:creationId xmlns:a16="http://schemas.microsoft.com/office/drawing/2014/main" id="{E9150309-173C-4825-A968-7762C4DE7FA8}"/>
              </a:ext>
            </a:extLst>
          </p:cNvPr>
          <p:cNvSpPr txBox="1"/>
          <p:nvPr/>
        </p:nvSpPr>
        <p:spPr>
          <a:xfrm>
            <a:off x="-108520" y="985294"/>
            <a:ext cx="5688633" cy="1200329"/>
          </a:xfrm>
          <a:prstGeom prst="rect">
            <a:avLst/>
          </a:prstGeom>
          <a:noFill/>
        </p:spPr>
        <p:txBody>
          <a:bodyPr wrap="square" rtlCol="0">
            <a:spAutoFit/>
          </a:bodyPr>
          <a:lstStyle/>
          <a:p>
            <a:pPr algn="ctr"/>
            <a:r>
              <a:rPr lang="fr-FR" sz="3600" b="1" dirty="0">
                <a:solidFill>
                  <a:srgbClr val="009999"/>
                </a:solidFill>
                <a:latin typeface="Arial" panose="020B0604020202020204" pitchFamily="34" charset="0"/>
                <a:ea typeface="Montserrat Semi" charset="0"/>
                <a:cs typeface="Arial" panose="020B0604020202020204" pitchFamily="34" charset="0"/>
              </a:rPr>
              <a:t>Le rôle clé de la clause bénéficiaire</a:t>
            </a:r>
            <a:endParaRPr lang="fr-FR" sz="4400" b="1" dirty="0">
              <a:solidFill>
                <a:srgbClr val="009999"/>
              </a:solidFill>
              <a:latin typeface="Arial" panose="020B0604020202020204" pitchFamily="34" charset="0"/>
              <a:ea typeface="Montserrat Semi" charset="0"/>
              <a:cs typeface="Arial" panose="020B0604020202020204" pitchFamily="34" charset="0"/>
            </a:endParaRPr>
          </a:p>
        </p:txBody>
      </p:sp>
      <p:sp>
        <p:nvSpPr>
          <p:cNvPr id="6" name="Rectangle 5">
            <a:extLst>
              <a:ext uri="{FF2B5EF4-FFF2-40B4-BE49-F238E27FC236}">
                <a16:creationId xmlns:a16="http://schemas.microsoft.com/office/drawing/2014/main" id="{ED16CADE-5B23-4FCD-BEED-18CBB6647DEA}"/>
              </a:ext>
            </a:extLst>
          </p:cNvPr>
          <p:cNvSpPr/>
          <p:nvPr/>
        </p:nvSpPr>
        <p:spPr>
          <a:xfrm>
            <a:off x="4787738" y="1916832"/>
            <a:ext cx="432619" cy="25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66">
            <a:extLst>
              <a:ext uri="{FF2B5EF4-FFF2-40B4-BE49-F238E27FC236}">
                <a16:creationId xmlns:a16="http://schemas.microsoft.com/office/drawing/2014/main" id="{F189B2C2-F58D-4146-83B4-C962B85CB5E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 Le contexte</a:t>
            </a:r>
          </a:p>
        </p:txBody>
      </p:sp>
      <p:sp>
        <p:nvSpPr>
          <p:cNvPr id="10" name="Espace réservé du contenu 66">
            <a:extLst>
              <a:ext uri="{FF2B5EF4-FFF2-40B4-BE49-F238E27FC236}">
                <a16:creationId xmlns:a16="http://schemas.microsoft.com/office/drawing/2014/main" id="{E684AFC7-28C3-45D6-85C8-EB6B96AAA9E1}"/>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2. Enjeux de la clause bénéficiaire</a:t>
            </a:r>
          </a:p>
        </p:txBody>
      </p:sp>
    </p:spTree>
    <p:extLst>
      <p:ext uri="{BB962C8B-B14F-4D97-AF65-F5344CB8AC3E}">
        <p14:creationId xmlns:p14="http://schemas.microsoft.com/office/powerpoint/2010/main" val="11328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ED3EDCC-EF29-4F93-B2BA-E88BD4DDF627}"/>
              </a:ext>
            </a:extLst>
          </p:cNvPr>
          <p:cNvSpPr txBox="1"/>
          <p:nvPr/>
        </p:nvSpPr>
        <p:spPr>
          <a:xfrm>
            <a:off x="107504" y="2805100"/>
            <a:ext cx="8696053" cy="1466492"/>
          </a:xfrm>
          <a:prstGeom prst="rect">
            <a:avLst/>
          </a:prstGeom>
          <a:noFill/>
        </p:spPr>
        <p:txBody>
          <a:bodyPr wrap="square" rtlCol="0">
            <a:spAutoFit/>
          </a:bodyPr>
          <a:lstStyle/>
          <a:p>
            <a:pPr algn="just">
              <a:lnSpc>
                <a:spcPct val="114000"/>
              </a:lnSpc>
            </a:pPr>
            <a:r>
              <a:rPr lang="fr-FR" sz="2000" dirty="0">
                <a:solidFill>
                  <a:schemeClr val="tx2"/>
                </a:solidFill>
              </a:rPr>
              <a:t>Le rapport de l’ACPR au Parlement du 24 mai 2018 rappelle l’importance de l’identification des difficultés attachées au règlement des capitaux; parmi lesquelles sont citées les </a:t>
            </a:r>
            <a:r>
              <a:rPr lang="fr-FR" sz="2000" b="1" dirty="0">
                <a:solidFill>
                  <a:schemeClr val="tx2"/>
                </a:solidFill>
              </a:rPr>
              <a:t>clauses bénéficiaires particulières </a:t>
            </a:r>
            <a:r>
              <a:rPr lang="fr-FR" sz="2000" dirty="0">
                <a:solidFill>
                  <a:schemeClr val="tx2"/>
                </a:solidFill>
              </a:rPr>
              <a:t>:</a:t>
            </a:r>
          </a:p>
          <a:p>
            <a:pPr algn="just">
              <a:lnSpc>
                <a:spcPct val="114000"/>
              </a:lnSpc>
            </a:pPr>
            <a:r>
              <a:rPr lang="fr-FR" sz="2000" dirty="0">
                <a:solidFill>
                  <a:schemeClr val="tx2"/>
                </a:solidFill>
              </a:rPr>
              <a:t>  </a:t>
            </a:r>
          </a:p>
        </p:txBody>
      </p:sp>
      <p:sp>
        <p:nvSpPr>
          <p:cNvPr id="4" name="TextBox 14">
            <a:extLst>
              <a:ext uri="{FF2B5EF4-FFF2-40B4-BE49-F238E27FC236}">
                <a16:creationId xmlns:a16="http://schemas.microsoft.com/office/drawing/2014/main" id="{E9150309-173C-4825-A968-7762C4DE7FA8}"/>
              </a:ext>
            </a:extLst>
          </p:cNvPr>
          <p:cNvSpPr txBox="1"/>
          <p:nvPr/>
        </p:nvSpPr>
        <p:spPr>
          <a:xfrm>
            <a:off x="-108520" y="985294"/>
            <a:ext cx="5688633" cy="1200329"/>
          </a:xfrm>
          <a:prstGeom prst="rect">
            <a:avLst/>
          </a:prstGeom>
          <a:noFill/>
        </p:spPr>
        <p:txBody>
          <a:bodyPr wrap="square" rtlCol="0">
            <a:spAutoFit/>
          </a:bodyPr>
          <a:lstStyle/>
          <a:p>
            <a:pPr algn="ctr"/>
            <a:r>
              <a:rPr lang="fr-FR" sz="3600" b="1" dirty="0">
                <a:solidFill>
                  <a:srgbClr val="009999"/>
                </a:solidFill>
                <a:latin typeface="Arial" panose="020B0604020202020204" pitchFamily="34" charset="0"/>
                <a:ea typeface="Montserrat Semi" charset="0"/>
                <a:cs typeface="Arial" panose="020B0604020202020204" pitchFamily="34" charset="0"/>
              </a:rPr>
              <a:t>Rapport de l’ACPR au Parlement</a:t>
            </a:r>
            <a:endParaRPr lang="fr-FR" sz="4400" b="1" dirty="0">
              <a:solidFill>
                <a:srgbClr val="009999"/>
              </a:solidFill>
              <a:latin typeface="Arial" panose="020B0604020202020204" pitchFamily="34" charset="0"/>
              <a:ea typeface="Montserrat Semi" charset="0"/>
              <a:cs typeface="Arial" panose="020B0604020202020204" pitchFamily="34" charset="0"/>
            </a:endParaRPr>
          </a:p>
        </p:txBody>
      </p:sp>
      <p:sp>
        <p:nvSpPr>
          <p:cNvPr id="6" name="Rectangle 5">
            <a:extLst>
              <a:ext uri="{FF2B5EF4-FFF2-40B4-BE49-F238E27FC236}">
                <a16:creationId xmlns:a16="http://schemas.microsoft.com/office/drawing/2014/main" id="{ED16CADE-5B23-4FCD-BEED-18CBB6647DEA}"/>
              </a:ext>
            </a:extLst>
          </p:cNvPr>
          <p:cNvSpPr/>
          <p:nvPr/>
        </p:nvSpPr>
        <p:spPr>
          <a:xfrm>
            <a:off x="4787738" y="1916832"/>
            <a:ext cx="432619" cy="258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66">
            <a:extLst>
              <a:ext uri="{FF2B5EF4-FFF2-40B4-BE49-F238E27FC236}">
                <a16:creationId xmlns:a16="http://schemas.microsoft.com/office/drawing/2014/main" id="{F189B2C2-F58D-4146-83B4-C962B85CB5EC}"/>
              </a:ext>
            </a:extLst>
          </p:cNvPr>
          <p:cNvSpPr txBox="1">
            <a:spLocks/>
          </p:cNvSpPr>
          <p:nvPr/>
        </p:nvSpPr>
        <p:spPr bwMode="auto">
          <a:xfrm>
            <a:off x="5519166" y="855880"/>
            <a:ext cx="3708654"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I. Le contexte</a:t>
            </a:r>
          </a:p>
        </p:txBody>
      </p:sp>
      <p:sp>
        <p:nvSpPr>
          <p:cNvPr id="10" name="Espace réservé du contenu 66">
            <a:extLst>
              <a:ext uri="{FF2B5EF4-FFF2-40B4-BE49-F238E27FC236}">
                <a16:creationId xmlns:a16="http://schemas.microsoft.com/office/drawing/2014/main" id="{E684AFC7-28C3-45D6-85C8-EB6B96AAA9E1}"/>
              </a:ext>
            </a:extLst>
          </p:cNvPr>
          <p:cNvSpPr txBox="1">
            <a:spLocks/>
          </p:cNvSpPr>
          <p:nvPr/>
        </p:nvSpPr>
        <p:spPr bwMode="auto">
          <a:xfrm>
            <a:off x="5671566" y="1123688"/>
            <a:ext cx="3383657" cy="2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chemeClr val="tx2"/>
              </a:buClr>
              <a:buFont typeface="Arial" charset="0"/>
              <a:buNone/>
              <a:defRPr sz="2000" kern="1200">
                <a:solidFill>
                  <a:srgbClr val="16AAA1"/>
                </a:solidFill>
                <a:latin typeface="Tahoma"/>
                <a:ea typeface="ＭＳ Ｐゴシック" charset="0"/>
                <a:cs typeface="Tahoma"/>
              </a:defRPr>
            </a:lvl1pPr>
            <a:lvl2pPr marL="4572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2pPr>
            <a:lvl3pPr marL="9144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3pPr>
            <a:lvl4pPr marL="13716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4pPr>
            <a:lvl5pPr marL="1828800" indent="0" algn="ctr" rtl="0" eaLnBrk="0" fontAlgn="base" hangingPunct="0">
              <a:spcBef>
                <a:spcPct val="20000"/>
              </a:spcBef>
              <a:spcAft>
                <a:spcPct val="0"/>
              </a:spcAft>
              <a:buClr>
                <a:schemeClr val="tx2"/>
              </a:buClr>
              <a:buFont typeface="Arial" charset="0"/>
              <a:buNone/>
              <a:defRPr kern="1200">
                <a:solidFill>
                  <a:schemeClr val="tx1">
                    <a:tint val="75000"/>
                  </a:schemeClr>
                </a:solidFill>
                <a:latin typeface="Tahoma"/>
                <a:ea typeface="ＭＳ Ｐゴシック" charset="0"/>
                <a:cs typeface="Tahoma"/>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000000"/>
              </a:buClr>
            </a:pPr>
            <a:r>
              <a:rPr lang="fr-FR" sz="900" b="1" dirty="0">
                <a:solidFill>
                  <a:prstClr val="white"/>
                </a:solidFill>
                <a:latin typeface="Arial" panose="020B0604020202020204" pitchFamily="34" charset="0"/>
                <a:cs typeface="Arial" panose="020B0604020202020204" pitchFamily="34" charset="0"/>
              </a:rPr>
              <a:t>3. Rapport de l’ACPR</a:t>
            </a:r>
          </a:p>
        </p:txBody>
      </p:sp>
      <p:pic>
        <p:nvPicPr>
          <p:cNvPr id="2" name="Image 1">
            <a:extLst>
              <a:ext uri="{FF2B5EF4-FFF2-40B4-BE49-F238E27FC236}">
                <a16:creationId xmlns:a16="http://schemas.microsoft.com/office/drawing/2014/main" id="{2E28ADB7-44EA-462E-8800-87125912087D}"/>
              </a:ext>
            </a:extLst>
          </p:cNvPr>
          <p:cNvPicPr>
            <a:picLocks noChangeAspect="1"/>
          </p:cNvPicPr>
          <p:nvPr/>
        </p:nvPicPr>
        <p:blipFill>
          <a:blip r:embed="rId3"/>
          <a:stretch>
            <a:fillRect/>
          </a:stretch>
        </p:blipFill>
        <p:spPr>
          <a:xfrm>
            <a:off x="251520" y="1663160"/>
            <a:ext cx="804742" cy="1024217"/>
          </a:xfrm>
          <a:prstGeom prst="rect">
            <a:avLst/>
          </a:prstGeom>
        </p:spPr>
      </p:pic>
      <p:pic>
        <p:nvPicPr>
          <p:cNvPr id="9" name="Image 8">
            <a:extLst>
              <a:ext uri="{FF2B5EF4-FFF2-40B4-BE49-F238E27FC236}">
                <a16:creationId xmlns:a16="http://schemas.microsoft.com/office/drawing/2014/main" id="{5E362EDB-249C-45CC-9D6A-125F9185CB12}"/>
              </a:ext>
            </a:extLst>
          </p:cNvPr>
          <p:cNvPicPr>
            <a:picLocks noChangeAspect="1"/>
          </p:cNvPicPr>
          <p:nvPr/>
        </p:nvPicPr>
        <p:blipFill>
          <a:blip r:embed="rId4"/>
          <a:stretch>
            <a:fillRect/>
          </a:stretch>
        </p:blipFill>
        <p:spPr>
          <a:xfrm>
            <a:off x="904875" y="4281557"/>
            <a:ext cx="7334250" cy="1743075"/>
          </a:xfrm>
          <a:prstGeom prst="rect">
            <a:avLst/>
          </a:prstGeom>
          <a:ln w="3175">
            <a:solidFill>
              <a:schemeClr val="bg1">
                <a:lumMod val="75000"/>
              </a:schemeClr>
            </a:solidFill>
          </a:ln>
        </p:spPr>
      </p:pic>
    </p:spTree>
    <p:extLst>
      <p:ext uri="{BB962C8B-B14F-4D97-AF65-F5344CB8AC3E}">
        <p14:creationId xmlns:p14="http://schemas.microsoft.com/office/powerpoint/2010/main" val="24421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Custom 28">
      <a:dk1>
        <a:srgbClr val="7F7F7F"/>
      </a:dk1>
      <a:lt1>
        <a:sysClr val="window" lastClr="FFFFFF"/>
      </a:lt1>
      <a:dk2>
        <a:srgbClr val="000000"/>
      </a:dk2>
      <a:lt2>
        <a:srgbClr val="FFFFFF"/>
      </a:lt2>
      <a:accent1>
        <a:srgbClr val="000000"/>
      </a:accent1>
      <a:accent2>
        <a:srgbClr val="D6AE7E"/>
      </a:accent2>
      <a:accent3>
        <a:srgbClr val="484F6F"/>
      </a:accent3>
      <a:accent4>
        <a:srgbClr val="91969B"/>
      </a:accent4>
      <a:accent5>
        <a:srgbClr val="4B5050"/>
      </a:accent5>
      <a:accent6>
        <a:srgbClr val="91969B"/>
      </a:accent6>
      <a:hlink>
        <a:srgbClr val="FF6600"/>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15466</TotalTime>
  <Words>6402</Words>
  <Application>Microsoft Office PowerPoint</Application>
  <PresentationFormat>Affichage à l'écran (4:3)</PresentationFormat>
  <Paragraphs>766</Paragraphs>
  <Slides>76</Slides>
  <Notes>67</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76</vt:i4>
      </vt:variant>
    </vt:vector>
  </HeadingPairs>
  <TitlesOfParts>
    <vt:vector size="89" baseType="lpstr">
      <vt:lpstr>Arial</vt:lpstr>
      <vt:lpstr>Calibri</vt:lpstr>
      <vt:lpstr>Calibri Light</vt:lpstr>
      <vt:lpstr>Courier New</vt:lpstr>
      <vt:lpstr>Gill Sans</vt:lpstr>
      <vt:lpstr>Montserrat Light</vt:lpstr>
      <vt:lpstr>Open Sans</vt:lpstr>
      <vt:lpstr>Open Sans Light</vt:lpstr>
      <vt:lpstr>Symbol</vt:lpstr>
      <vt:lpstr>Tahoma</vt:lpstr>
      <vt:lpstr>Wingdings</vt:lpstr>
      <vt:lpstr>Default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Caritat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Imène NACHIT</dc:creator>
  <cp:lastModifiedBy>NACHIT Imène</cp:lastModifiedBy>
  <cp:revision>1229</cp:revision>
  <cp:lastPrinted>2019-06-18T14:11:41Z</cp:lastPrinted>
  <dcterms:created xsi:type="dcterms:W3CDTF">2010-01-24T14:09:58Z</dcterms:created>
  <dcterms:modified xsi:type="dcterms:W3CDTF">2019-07-11T13:15:22Z</dcterms:modified>
</cp:coreProperties>
</file>